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380" r:id="rId2"/>
    <p:sldId id="391" r:id="rId3"/>
    <p:sldId id="389" r:id="rId4"/>
    <p:sldId id="392" r:id="rId5"/>
    <p:sldId id="381" r:id="rId6"/>
    <p:sldId id="382" r:id="rId7"/>
    <p:sldId id="383" r:id="rId8"/>
    <p:sldId id="384" r:id="rId9"/>
    <p:sldId id="393" r:id="rId10"/>
    <p:sldId id="409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418" r:id="rId20"/>
    <p:sldId id="408" r:id="rId21"/>
    <p:sldId id="394" r:id="rId22"/>
    <p:sldId id="395" r:id="rId23"/>
    <p:sldId id="363" r:id="rId24"/>
    <p:sldId id="330" r:id="rId25"/>
    <p:sldId id="397" r:id="rId26"/>
    <p:sldId id="401" r:id="rId27"/>
    <p:sldId id="402" r:id="rId28"/>
    <p:sldId id="403" r:id="rId29"/>
    <p:sldId id="404" r:id="rId30"/>
    <p:sldId id="405" r:id="rId31"/>
    <p:sldId id="406" r:id="rId32"/>
    <p:sldId id="396" r:id="rId33"/>
    <p:sldId id="407" r:id="rId34"/>
    <p:sldId id="319" r:id="rId35"/>
    <p:sldId id="332" r:id="rId36"/>
    <p:sldId id="333" r:id="rId37"/>
    <p:sldId id="334" r:id="rId38"/>
    <p:sldId id="335" r:id="rId39"/>
    <p:sldId id="336" r:id="rId40"/>
    <p:sldId id="419" r:id="rId41"/>
    <p:sldId id="420" r:id="rId42"/>
    <p:sldId id="421" r:id="rId43"/>
    <p:sldId id="426" r:id="rId44"/>
    <p:sldId id="427" r:id="rId45"/>
    <p:sldId id="428" r:id="rId46"/>
    <p:sldId id="422" r:id="rId47"/>
    <p:sldId id="423" r:id="rId48"/>
    <p:sldId id="424" r:id="rId49"/>
    <p:sldId id="425" r:id="rId50"/>
    <p:sldId id="429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arsayılan Bölüm" id="{776FEA26-18D7-48B8-877D-91B3FEA18E29}">
          <p14:sldIdLst>
            <p14:sldId id="380"/>
            <p14:sldId id="391"/>
            <p14:sldId id="389"/>
            <p14:sldId id="392"/>
            <p14:sldId id="381"/>
            <p14:sldId id="382"/>
            <p14:sldId id="383"/>
            <p14:sldId id="384"/>
            <p14:sldId id="393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08"/>
            <p14:sldId id="394"/>
            <p14:sldId id="395"/>
            <p14:sldId id="363"/>
            <p14:sldId id="330"/>
            <p14:sldId id="397"/>
            <p14:sldId id="401"/>
            <p14:sldId id="402"/>
            <p14:sldId id="403"/>
            <p14:sldId id="404"/>
            <p14:sldId id="405"/>
            <p14:sldId id="406"/>
            <p14:sldId id="396"/>
            <p14:sldId id="407"/>
            <p14:sldId id="319"/>
            <p14:sldId id="332"/>
            <p14:sldId id="333"/>
            <p14:sldId id="334"/>
            <p14:sldId id="335"/>
            <p14:sldId id="336"/>
            <p14:sldId id="419"/>
            <p14:sldId id="420"/>
            <p14:sldId id="421"/>
            <p14:sldId id="426"/>
            <p14:sldId id="427"/>
            <p14:sldId id="428"/>
            <p14:sldId id="422"/>
            <p14:sldId id="423"/>
            <p14:sldId id="424"/>
            <p14:sldId id="425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C4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8"/>
    <p:restoredTop sz="92751" autoAdjust="0"/>
  </p:normalViewPr>
  <p:slideViewPr>
    <p:cSldViewPr snapToGrid="0">
      <p:cViewPr varScale="1">
        <p:scale>
          <a:sx n="116" d="100"/>
          <a:sy n="116" d="100"/>
        </p:scale>
        <p:origin x="2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8772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67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1712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73907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26055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3292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78827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2731918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3087415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4180808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1805910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49496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148892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414046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180494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1729595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264555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243003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3886869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baştan yeni bir proje oluşturup, login ekranı tasarlayın.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t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Nasıl bir ekran olacağı hakkında bilgiyi bir sonraki slayttan gösterebilirsiniz.</a:t>
            </a:r>
          </a:p>
        </p:txBody>
      </p:sp>
    </p:spTree>
    <p:extLst>
      <p:ext uri="{BB962C8B-B14F-4D97-AF65-F5344CB8AC3E}">
        <p14:creationId xmlns:p14="http://schemas.microsoft.com/office/powerpoint/2010/main" val="151896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  <a:endParaRPr lang="tr"/>
          </a:p>
        </p:txBody>
      </p:sp>
      <p:pic>
        <p:nvPicPr>
          <p:cNvPr id="13" name="Shape 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urkcell_ppt_10.jpg">
            <a:extLst>
              <a:ext uri="{FF2B5EF4-FFF2-40B4-BE49-F238E27FC236}">
                <a16:creationId xmlns:a16="http://schemas.microsoft.com/office/drawing/2014/main" id="{5866B855-C9B6-3545-8CB1-7DAEE4DAC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AF29C-E44A-E044-9645-60D82047E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342901"/>
            <a:ext cx="2949178" cy="1097756"/>
          </a:xfrm>
        </p:spPr>
        <p:txBody>
          <a:bodyPr anchor="t" anchorCtr="0">
            <a:normAutofit/>
          </a:bodyPr>
          <a:lstStyle>
            <a:lvl1pPr>
              <a:defRPr sz="3000" b="1"/>
            </a:lvl1pPr>
          </a:lstStyle>
          <a:p>
            <a:r>
              <a:rPr lang="tr-TR" dirty="0"/>
              <a:t>Sunum başlığı için tıklayın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7D326-827D-C841-855F-3FE478FCD7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3873" y="355840"/>
            <a:ext cx="3798745" cy="405288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r-TR" dirty="0"/>
              <a:t>Tablo, Grafik veya benzeri nesneler eklemek için simgeye tıklayın.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CD54-30A1-2540-B4AC-E95E25994D6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 dirty="0"/>
              <a:t>Açıklama metinleri girmek için tıklayın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F4CAD-5069-3240-94DC-3B251A40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7855" y="4767263"/>
            <a:ext cx="2057400" cy="273843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18.04.2019</a:t>
            </a:fld>
            <a:endParaRPr lang="tr-T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43E63-FF0D-0444-AFB7-03B9C6F4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546" y="4767263"/>
            <a:ext cx="4841615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tr-TR" dirty="0"/>
              <a:t>Dipnot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6AA2B-649B-5348-A9BE-5219668AD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97947" y="4767263"/>
            <a:ext cx="724662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316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urkcell_ppt_10.jpg">
            <a:extLst>
              <a:ext uri="{FF2B5EF4-FFF2-40B4-BE49-F238E27FC236}">
                <a16:creationId xmlns:a16="http://schemas.microsoft.com/office/drawing/2014/main" id="{404ED461-F5BF-6147-95C8-33FBEA6E5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23879-B2C5-774E-9614-488C8003F2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404" y="126333"/>
            <a:ext cx="7420490" cy="578702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tr-TR" dirty="0"/>
              <a:t>Sunum başlığı için tıklayın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6626E-9B1E-B742-AE41-AD1004B433D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0389" y="1369219"/>
            <a:ext cx="7886700" cy="326350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Metin girmek için tıklayın</a:t>
            </a:r>
            <a:endParaRPr lang="en-US" dirty="0"/>
          </a:p>
          <a:p>
            <a:pPr lvl="1"/>
            <a:r>
              <a:rPr lang="tr-TR" dirty="0"/>
              <a:t>Alt seviye</a:t>
            </a:r>
            <a:endParaRPr lang="en-US" dirty="0"/>
          </a:p>
          <a:p>
            <a:pPr lvl="2"/>
            <a:r>
              <a:rPr lang="tr-TR" dirty="0"/>
              <a:t>Üçüncü alt seviye</a:t>
            </a:r>
            <a:endParaRPr lang="en-US" dirty="0"/>
          </a:p>
          <a:p>
            <a:pPr lvl="3"/>
            <a:r>
              <a:rPr lang="tr-TR" dirty="0"/>
              <a:t>Dördüncü alt seviye</a:t>
            </a:r>
            <a:endParaRPr lang="en-US" dirty="0"/>
          </a:p>
          <a:p>
            <a:pPr lvl="4"/>
            <a:r>
              <a:rPr lang="tr-TR" dirty="0"/>
              <a:t>Beşinci alt seviye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97EF6-89FE-0B4A-86FD-94497345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9394" y="4767262"/>
            <a:ext cx="2057400" cy="273844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18.04.2019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9A13A-EB9F-CF40-8641-88A23573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389" y="4767262"/>
            <a:ext cx="4920793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tr-TR" dirty="0"/>
              <a:t>Dipnot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37C69-092C-CE4A-9D36-C9E3835C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5007" y="4767263"/>
            <a:ext cx="752081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0798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cell_ppt_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372" y="3801688"/>
            <a:ext cx="5561409" cy="40221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Bölüm başlığı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32372" y="4245955"/>
            <a:ext cx="5561409" cy="276997"/>
          </a:xfrm>
        </p:spPr>
        <p:txBody>
          <a:bodyPr anchor="ctr" anchorCtr="0">
            <a:normAutofit/>
          </a:bodyPr>
          <a:lstStyle>
            <a:lvl1pPr marL="0" indent="0" algn="ctr" defTabSz="457189" rtl="0" eaLnBrk="1" latinLnBrk="0" hangingPunct="1">
              <a:lnSpc>
                <a:spcPct val="50000"/>
              </a:lnSpc>
              <a:spcBef>
                <a:spcPct val="20000"/>
              </a:spcBef>
              <a:buFont typeface="Arial"/>
              <a:buNone/>
              <a:defRPr lang="tr-TR" sz="1800" b="0" i="0" kern="1200" dirty="0">
                <a:solidFill>
                  <a:srgbClr val="F8C527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tr-TR" b="0" i="0" dirty="0">
                <a:latin typeface="Calibri Light"/>
                <a:cs typeface="Calibri Light"/>
              </a:rPr>
              <a:t>Alt başlık</a:t>
            </a:r>
          </a:p>
        </p:txBody>
      </p:sp>
    </p:spTree>
    <p:extLst>
      <p:ext uri="{BB962C8B-B14F-4D97-AF65-F5344CB8AC3E}">
        <p14:creationId xmlns:p14="http://schemas.microsoft.com/office/powerpoint/2010/main" val="1001979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cell_ppt_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87" y="0"/>
            <a:ext cx="9144000" cy="5143500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57202" y="2258638"/>
            <a:ext cx="2530827" cy="40221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000" b="1">
                <a:solidFill>
                  <a:srgbClr val="002060"/>
                </a:solidFill>
                <a:latin typeface="+mj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Bölüm başlığı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47176" y="2702905"/>
            <a:ext cx="1908394" cy="276997"/>
          </a:xfrm>
        </p:spPr>
        <p:txBody>
          <a:bodyPr anchor="ctr" anchorCtr="0">
            <a:normAutofit/>
          </a:bodyPr>
          <a:lstStyle>
            <a:lvl1pPr marL="0" indent="0" algn="l" defTabSz="457189" rtl="0" eaLnBrk="1" latinLnBrk="0" hangingPunct="1">
              <a:lnSpc>
                <a:spcPct val="50000"/>
              </a:lnSpc>
              <a:spcBef>
                <a:spcPct val="20000"/>
              </a:spcBef>
              <a:buFont typeface="Arial"/>
              <a:buNone/>
              <a:defRPr lang="tr-TR" sz="1800" b="0" i="0" kern="1200" dirty="0">
                <a:solidFill>
                  <a:schemeClr val="bg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tr-TR" b="0" i="0" dirty="0">
                <a:latin typeface="Calibri Light"/>
                <a:cs typeface="Calibri Light"/>
              </a:rPr>
              <a:t>Alt başlık</a:t>
            </a:r>
          </a:p>
        </p:txBody>
      </p:sp>
    </p:spTree>
    <p:extLst>
      <p:ext uri="{BB962C8B-B14F-4D97-AF65-F5344CB8AC3E}">
        <p14:creationId xmlns:p14="http://schemas.microsoft.com/office/powerpoint/2010/main" val="3093456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festyl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cell_ppt_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1570" y="3019921"/>
            <a:ext cx="4143530" cy="175924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6600" b="1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Bölüm başlığı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1570" y="2730599"/>
            <a:ext cx="4143530" cy="276997"/>
          </a:xfrm>
        </p:spPr>
        <p:txBody>
          <a:bodyPr anchor="ctr" anchorCtr="0">
            <a:normAutofit/>
          </a:bodyPr>
          <a:lstStyle>
            <a:lvl1pPr marL="0" indent="0" algn="l" defTabSz="457189" rtl="0" eaLnBrk="1" latinLnBrk="0" hangingPunct="1">
              <a:lnSpc>
                <a:spcPct val="50000"/>
              </a:lnSpc>
              <a:spcBef>
                <a:spcPct val="20000"/>
              </a:spcBef>
              <a:buFont typeface="Arial"/>
              <a:buNone/>
              <a:defRPr lang="tr-TR" sz="2100" b="0" i="0" kern="1200" dirty="0">
                <a:solidFill>
                  <a:srgbClr val="F8C527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tr-TR" b="0" i="0" dirty="0">
                <a:latin typeface="Calibri Light"/>
                <a:cs typeface="Calibri Light"/>
              </a:rPr>
              <a:t>Alt başlık</a:t>
            </a:r>
          </a:p>
        </p:txBody>
      </p:sp>
    </p:spTree>
    <p:extLst>
      <p:ext uri="{BB962C8B-B14F-4D97-AF65-F5344CB8AC3E}">
        <p14:creationId xmlns:p14="http://schemas.microsoft.com/office/powerpoint/2010/main" val="4277269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festyl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cell_ppt_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83700" y="3019920"/>
            <a:ext cx="3638295" cy="1662031"/>
          </a:xfrm>
        </p:spPr>
        <p:txBody>
          <a:bodyPr anchor="ctr" anchorCtr="0">
            <a:noAutofit/>
          </a:bodyPr>
          <a:lstStyle>
            <a:lvl1pPr marL="0" indent="0" algn="r">
              <a:lnSpc>
                <a:spcPct val="80000"/>
              </a:lnSpc>
              <a:buNone/>
              <a:defRPr sz="6600" b="1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Bölüm başlığı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83701" y="2718847"/>
            <a:ext cx="3638295" cy="276997"/>
          </a:xfrm>
        </p:spPr>
        <p:txBody>
          <a:bodyPr anchor="ctr" anchorCtr="0">
            <a:normAutofit/>
          </a:bodyPr>
          <a:lstStyle>
            <a:lvl1pPr marL="0" indent="0" algn="r" defTabSz="457189" rtl="0" eaLnBrk="1" latinLnBrk="0" hangingPunct="1">
              <a:lnSpc>
                <a:spcPct val="50000"/>
              </a:lnSpc>
              <a:spcBef>
                <a:spcPct val="20000"/>
              </a:spcBef>
              <a:buFont typeface="Arial"/>
              <a:buNone/>
              <a:defRPr lang="tr-TR" sz="2100" b="0" i="0" kern="1200" dirty="0">
                <a:solidFill>
                  <a:srgbClr val="F8C527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tr-TR" b="0" i="0" dirty="0">
                <a:latin typeface="Calibri Light"/>
                <a:cs typeface="Calibri Light"/>
              </a:rPr>
              <a:t>Alt başlık</a:t>
            </a:r>
          </a:p>
        </p:txBody>
      </p:sp>
    </p:spTree>
    <p:extLst>
      <p:ext uri="{BB962C8B-B14F-4D97-AF65-F5344CB8AC3E}">
        <p14:creationId xmlns:p14="http://schemas.microsoft.com/office/powerpoint/2010/main" val="3890088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festyl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cell_ppt_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1570" y="3019920"/>
            <a:ext cx="3638295" cy="1662031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6600" b="1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Bölüm başlığı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1570" y="2704119"/>
            <a:ext cx="3638294" cy="276997"/>
          </a:xfrm>
        </p:spPr>
        <p:txBody>
          <a:bodyPr anchor="ctr" anchorCtr="0">
            <a:normAutofit/>
          </a:bodyPr>
          <a:lstStyle>
            <a:lvl1pPr marL="0" indent="0" algn="l" defTabSz="457189" rtl="0" eaLnBrk="1" latinLnBrk="0" hangingPunct="1">
              <a:lnSpc>
                <a:spcPct val="50000"/>
              </a:lnSpc>
              <a:spcBef>
                <a:spcPct val="20000"/>
              </a:spcBef>
              <a:buFont typeface="Arial"/>
              <a:buNone/>
              <a:defRPr lang="tr-TR" sz="2100" b="0" i="0" kern="1200" dirty="0">
                <a:solidFill>
                  <a:srgbClr val="F8C527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tr-TR" b="0" i="0" dirty="0">
                <a:latin typeface="Calibri Light"/>
                <a:cs typeface="Calibri Light"/>
              </a:rPr>
              <a:t>Alt başlık</a:t>
            </a:r>
          </a:p>
        </p:txBody>
      </p:sp>
    </p:spTree>
    <p:extLst>
      <p:ext uri="{BB962C8B-B14F-4D97-AF65-F5344CB8AC3E}">
        <p14:creationId xmlns:p14="http://schemas.microsoft.com/office/powerpoint/2010/main" val="1218025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URKCELL-PRE-TK2-18.jpg" descr="TURKCELL-PRE-TK2-18.jpg">
            <a:extLst>
              <a:ext uri="{FF2B5EF4-FFF2-40B4-BE49-F238E27FC236}">
                <a16:creationId xmlns:a16="http://schemas.microsoft.com/office/drawing/2014/main" id="{B3000F5A-E93C-1D40-8AD8-F4CC6F87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/>
          </a:blip>
          <a:srcRect b="67130"/>
          <a:stretch/>
        </p:blipFill>
        <p:spPr>
          <a:xfrm>
            <a:off x="-8108" y="1703784"/>
            <a:ext cx="9152108" cy="169306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A7B59-F090-DB48-9B1B-38787BE9E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3822" y="2053232"/>
            <a:ext cx="6879431" cy="994172"/>
          </a:xfrm>
        </p:spPr>
        <p:txBody>
          <a:bodyPr>
            <a:normAutofit/>
          </a:bodyPr>
          <a:lstStyle>
            <a:lvl1pPr algn="r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Kapanış metni yazmak isterseniz tıklayın…  </a:t>
            </a:r>
          </a:p>
        </p:txBody>
      </p:sp>
    </p:spTree>
    <p:extLst>
      <p:ext uri="{BB962C8B-B14F-4D97-AF65-F5344CB8AC3E}">
        <p14:creationId xmlns:p14="http://schemas.microsoft.com/office/powerpoint/2010/main" val="321752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  <a:endParaRPr lang="tr"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rkcell_ppt_1.jpg">
            <a:extLst>
              <a:ext uri="{FF2B5EF4-FFF2-40B4-BE49-F238E27FC236}">
                <a16:creationId xmlns:a16="http://schemas.microsoft.com/office/drawing/2014/main" id="{076C7A2C-898D-9A48-A08C-2492C6393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47021-6697-7449-A871-40E059AF41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571063"/>
            <a:ext cx="6858000" cy="659606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Başlık metni için tıklayın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4C217-C85C-0B47-B3FA-B9D2BA5ACF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1342399"/>
            <a:ext cx="6858000" cy="459332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FFC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 dirty="0"/>
              <a:t>Alt başlık için tıklayın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A96837-35E7-7542-8DD1-97C84051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3300" y="2641053"/>
            <a:ext cx="2057400" cy="273844"/>
          </a:xfr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fld id="{D01208DB-9CCF-5F48-9319-64EC5F05997B}" type="datetimeFigureOut">
              <a:rPr lang="tr-TR" smtClean="0"/>
              <a:pPr/>
              <a:t>18.04.2019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639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urkcell_ppt_2.jpg">
            <a:extLst>
              <a:ext uri="{FF2B5EF4-FFF2-40B4-BE49-F238E27FC236}">
                <a16:creationId xmlns:a16="http://schemas.microsoft.com/office/drawing/2014/main" id="{5989BB78-8B12-0045-B17E-F17400E3C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47021-6697-7449-A871-40E059AF41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90977" y="1960373"/>
            <a:ext cx="5300933" cy="654835"/>
          </a:xfr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Başlık metni için tıklayın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4C217-C85C-0B47-B3FA-B9D2BA5ACF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0977" y="2730260"/>
            <a:ext cx="5300933" cy="456009"/>
          </a:xfrm>
        </p:spPr>
        <p:txBody>
          <a:bodyPr anchor="ctr" anchorCtr="0"/>
          <a:lstStyle>
            <a:lvl1pPr marL="0" indent="0" algn="l">
              <a:buNone/>
              <a:defRPr sz="1800">
                <a:solidFill>
                  <a:srgbClr val="FFC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 dirty="0"/>
              <a:t>Alt başlık için tıklayın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A96837-35E7-7542-8DD1-97C84051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0977" y="4575580"/>
            <a:ext cx="1590280" cy="271863"/>
          </a:xfrm>
        </p:spPr>
        <p:txBody>
          <a:bodyPr anchor="ctr" anchorCtr="0"/>
          <a:lstStyle>
            <a:lvl1pPr algn="l">
              <a:defRPr>
                <a:solidFill>
                  <a:srgbClr val="FFC000"/>
                </a:solidFill>
              </a:defRPr>
            </a:lvl1pPr>
          </a:lstStyle>
          <a:p>
            <a:fld id="{D01208DB-9CCF-5F48-9319-64EC5F05997B}" type="datetimeFigureOut">
              <a:rPr lang="tr-TR" smtClean="0"/>
              <a:pPr/>
              <a:t>18.04.2019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900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rkcell_ppt_3.jpg">
            <a:extLst>
              <a:ext uri="{FF2B5EF4-FFF2-40B4-BE49-F238E27FC236}">
                <a16:creationId xmlns:a16="http://schemas.microsoft.com/office/drawing/2014/main" id="{659346D8-4100-8443-81AB-8059932F1D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47021-6697-7449-A871-40E059AF41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8130" y="1960373"/>
            <a:ext cx="5300933" cy="654835"/>
          </a:xfr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Başlık metni için tıklayın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4C217-C85C-0B47-B3FA-B9D2BA5ACF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08130" y="2730260"/>
            <a:ext cx="5300933" cy="456009"/>
          </a:xfrm>
        </p:spPr>
        <p:txBody>
          <a:bodyPr anchor="ctr" anchorCtr="0"/>
          <a:lstStyle>
            <a:lvl1pPr marL="0" indent="0" algn="l">
              <a:buNone/>
              <a:defRPr sz="1800">
                <a:solidFill>
                  <a:srgbClr val="FFC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 dirty="0"/>
              <a:t>Alt başlık için tıklayın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A96837-35E7-7542-8DD1-97C84051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08131" y="4575580"/>
            <a:ext cx="1590280" cy="271863"/>
          </a:xfrm>
        </p:spPr>
        <p:txBody>
          <a:bodyPr anchor="ctr" anchorCtr="0"/>
          <a:lstStyle>
            <a:lvl1pPr algn="l">
              <a:defRPr>
                <a:solidFill>
                  <a:srgbClr val="FFC000"/>
                </a:solidFill>
              </a:defRPr>
            </a:lvl1pPr>
          </a:lstStyle>
          <a:p>
            <a:fld id="{D01208DB-9CCF-5F48-9319-64EC5F05997B}" type="datetimeFigureOut">
              <a:rPr lang="tr-TR" smtClean="0"/>
              <a:pPr/>
              <a:t>18.04.2019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541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rkcell_ppt_10.jpg">
            <a:extLst>
              <a:ext uri="{FF2B5EF4-FFF2-40B4-BE49-F238E27FC236}">
                <a16:creationId xmlns:a16="http://schemas.microsoft.com/office/drawing/2014/main" id="{42EC6DAB-5145-264E-9078-9CC49681C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01E850-E719-4A4E-B60E-A3EFBB21E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388" y="138484"/>
            <a:ext cx="7429507" cy="574385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tr-TR" dirty="0"/>
              <a:t>Sunum başlığı için tıklayın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60CDD-A481-824C-839D-E7BBFEA13F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0388" y="1369219"/>
            <a:ext cx="7886700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Metin girmek için tıklayın</a:t>
            </a:r>
            <a:endParaRPr lang="en-US" dirty="0"/>
          </a:p>
          <a:p>
            <a:pPr lvl="1"/>
            <a:r>
              <a:rPr lang="tr-TR" dirty="0"/>
              <a:t>Alt seviye</a:t>
            </a:r>
            <a:endParaRPr lang="en-US" dirty="0"/>
          </a:p>
          <a:p>
            <a:pPr lvl="2"/>
            <a:r>
              <a:rPr lang="tr-TR" dirty="0"/>
              <a:t>Üçüncü alt seviye</a:t>
            </a:r>
            <a:endParaRPr lang="en-US" dirty="0"/>
          </a:p>
          <a:p>
            <a:pPr lvl="3"/>
            <a:r>
              <a:rPr lang="tr-TR" dirty="0"/>
              <a:t>Dördüncü alt seviye</a:t>
            </a:r>
            <a:endParaRPr lang="en-US" dirty="0"/>
          </a:p>
          <a:p>
            <a:pPr lvl="4"/>
            <a:r>
              <a:rPr lang="tr-TR" dirty="0"/>
              <a:t>Beşinci alt seviye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A0E1A-89AD-E741-9C65-80F008DC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37477" y="4767262"/>
            <a:ext cx="2057400" cy="273844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18.04.2019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FCC53-72D1-8846-89C7-863D006C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388" y="4770615"/>
            <a:ext cx="4908876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tr-TR" dirty="0"/>
              <a:t>Dipnot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7F9F-E487-6441-AF19-179F836E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73090" y="4767263"/>
            <a:ext cx="763998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80B2313-22FD-A945-99C4-5A7225DEE8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388" y="825917"/>
            <a:ext cx="7429507" cy="351101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60000"/>
              </a:lnSpc>
              <a:buNone/>
              <a:defRPr sz="1800" baseline="0">
                <a:solidFill>
                  <a:srgbClr val="3C58A3"/>
                </a:solidFill>
              </a:defRPr>
            </a:lvl1pPr>
          </a:lstStyle>
          <a:p>
            <a:pPr lvl="0"/>
            <a:r>
              <a:rPr lang="en-US" dirty="0"/>
              <a:t>Alt </a:t>
            </a:r>
            <a:r>
              <a:rPr lang="en-US" dirty="0" err="1"/>
              <a:t>ba</a:t>
            </a:r>
            <a:r>
              <a:rPr lang="tr-TR" dirty="0" err="1"/>
              <a:t>şlık</a:t>
            </a:r>
            <a:r>
              <a:rPr lang="tr-TR" dirty="0"/>
              <a:t>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0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urkcell_ppt_10.jpg">
            <a:extLst>
              <a:ext uri="{FF2B5EF4-FFF2-40B4-BE49-F238E27FC236}">
                <a16:creationId xmlns:a16="http://schemas.microsoft.com/office/drawing/2014/main" id="{3295BE1B-89A2-4B47-BC0C-42BAAB2C5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CC65D-6B83-9A45-93F2-D567708FDB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404" y="126331"/>
            <a:ext cx="7420490" cy="578702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tr-TR" dirty="0"/>
              <a:t>Sunum başlığı için tıklayın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A458-5913-7249-9CFD-D52973EF426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13548" y="1369219"/>
            <a:ext cx="3807923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Metin girmek için tıklayın</a:t>
            </a:r>
            <a:endParaRPr lang="en-US" dirty="0"/>
          </a:p>
          <a:p>
            <a:pPr lvl="1"/>
            <a:r>
              <a:rPr lang="tr-TR" dirty="0"/>
              <a:t>Alt seviye</a:t>
            </a:r>
            <a:endParaRPr lang="en-US" dirty="0"/>
          </a:p>
          <a:p>
            <a:pPr lvl="2"/>
            <a:r>
              <a:rPr lang="tr-TR" dirty="0"/>
              <a:t>Üçüncü alt seviye</a:t>
            </a:r>
            <a:endParaRPr lang="en-US" dirty="0"/>
          </a:p>
          <a:p>
            <a:pPr lvl="3"/>
            <a:r>
              <a:rPr lang="tr-TR" dirty="0"/>
              <a:t>Dördüncü alt seviye</a:t>
            </a:r>
            <a:endParaRPr lang="en-US" dirty="0"/>
          </a:p>
          <a:p>
            <a:pPr lvl="4"/>
            <a:r>
              <a:rPr lang="tr-TR" dirty="0"/>
              <a:t>Beşinci alt seviye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F7318-09A6-3F40-83FC-439FDAA8F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14048" y="1369219"/>
            <a:ext cx="3808561" cy="32635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r-TR" dirty="0"/>
              <a:t>Metin girmek için tıklayın</a:t>
            </a:r>
            <a:endParaRPr lang="en-US" dirty="0"/>
          </a:p>
          <a:p>
            <a:pPr lvl="1"/>
            <a:r>
              <a:rPr lang="tr-TR" dirty="0"/>
              <a:t>Alt seviye</a:t>
            </a:r>
            <a:endParaRPr lang="en-US" dirty="0"/>
          </a:p>
          <a:p>
            <a:pPr lvl="2"/>
            <a:r>
              <a:rPr lang="tr-TR" dirty="0"/>
              <a:t>Üçüncü alt seviye</a:t>
            </a:r>
            <a:endParaRPr lang="en-US" dirty="0"/>
          </a:p>
          <a:p>
            <a:pPr lvl="3"/>
            <a:r>
              <a:rPr lang="tr-TR" dirty="0"/>
              <a:t>Dördüncü alt seviye</a:t>
            </a:r>
            <a:endParaRPr lang="en-US" dirty="0"/>
          </a:p>
          <a:p>
            <a:pPr lvl="4"/>
            <a:r>
              <a:rPr lang="tr-TR" dirty="0"/>
              <a:t>Beşinci alt seviye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23F96-DB8E-A441-B580-4A09B128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7855" y="4767263"/>
            <a:ext cx="2057400" cy="273844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18.04.2019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689EF-10DE-0C40-820E-2B730724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548" y="4767263"/>
            <a:ext cx="4841615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tr-TR" dirty="0"/>
              <a:t>Dipnot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13CFE-BBE8-CD45-9737-9CA9B39B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97947" y="4767263"/>
            <a:ext cx="724662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E770650-7C27-5549-8199-F664DB890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403" y="825917"/>
            <a:ext cx="7420490" cy="351101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60000"/>
              </a:lnSpc>
              <a:buNone/>
              <a:defRPr sz="1800" baseline="0">
                <a:solidFill>
                  <a:srgbClr val="3C58A3"/>
                </a:solidFill>
              </a:defRPr>
            </a:lvl1pPr>
          </a:lstStyle>
          <a:p>
            <a:pPr lvl="0"/>
            <a:r>
              <a:rPr lang="en-US" dirty="0"/>
              <a:t>Alt </a:t>
            </a:r>
            <a:r>
              <a:rPr lang="en-US" dirty="0" err="1"/>
              <a:t>başlık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6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urkcell_ppt_10.jpg">
            <a:extLst>
              <a:ext uri="{FF2B5EF4-FFF2-40B4-BE49-F238E27FC236}">
                <a16:creationId xmlns:a16="http://schemas.microsoft.com/office/drawing/2014/main" id="{9E110E27-2AEF-A34C-ABF9-73BB3F509A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733EA-7E80-594B-9E42-BCFCF0F10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404" y="126332"/>
            <a:ext cx="7420490" cy="578702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tr-TR" dirty="0"/>
              <a:t>Sunum başlığı için tıklayın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33894-4092-C742-A8EE-6C4F7B88D1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7855" y="4767262"/>
            <a:ext cx="2057400" cy="273844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18.04.2019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7BD86-662D-DE4E-A7B3-BAC53BD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547" y="4767262"/>
            <a:ext cx="4841615" cy="273844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tr-TR" dirty="0" err="1"/>
              <a:t>Dipnote</a:t>
            </a:r>
            <a:endParaRPr lang="tr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7DAE5-42C6-524F-9F28-ACB8AC5E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97947" y="4767263"/>
            <a:ext cx="724662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107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urkcell_ppt_10.jpg">
            <a:extLst>
              <a:ext uri="{FF2B5EF4-FFF2-40B4-BE49-F238E27FC236}">
                <a16:creationId xmlns:a16="http://schemas.microsoft.com/office/drawing/2014/main" id="{0EEA6DB0-4021-774B-82C5-97FDF03295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DD974-6053-0847-A8AE-32092F8C72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7855" y="4767263"/>
            <a:ext cx="2057400" cy="273844"/>
          </a:xfrm>
        </p:spPr>
        <p:txBody>
          <a:bodyPr/>
          <a:lstStyle>
            <a:lvl1pPr algn="r">
              <a:defRPr/>
            </a:lvl1pPr>
          </a:lstStyle>
          <a:p>
            <a:fld id="{D01208DB-9CCF-5F48-9319-64EC5F05997B}" type="datetimeFigureOut">
              <a:rPr lang="tr-TR" smtClean="0"/>
              <a:pPr/>
              <a:t>18.04.2019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CC052-3EF9-BB47-B1E0-1639D8FE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547" y="4767263"/>
            <a:ext cx="4841615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tr-TR" dirty="0"/>
              <a:t>Dipnot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1FC1A-22C1-F548-9C94-B58A9345F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97947" y="4767263"/>
            <a:ext cx="724662" cy="273844"/>
          </a:xfrm>
        </p:spPr>
        <p:txBody>
          <a:bodyPr/>
          <a:lstStyle/>
          <a:p>
            <a:fld id="{C00D0C09-2EE0-374C-8B97-33FC1040D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832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tr" sz="1000">
                <a:solidFill>
                  <a:schemeClr val="dk2"/>
                </a:solidFill>
              </a:rPr>
              <a:t>‹#›</a:t>
            </a:fld>
            <a:endParaRPr lang="tr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1832372" y="3496888"/>
            <a:ext cx="5561409" cy="4022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400" dirty="0"/>
              <a:t>Geleceği Yazan Kadınlar 401</a:t>
            </a:r>
            <a:endParaRPr lang="tr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63E50-C037-F34F-8C30-86D4C9994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20-21 Nisan 2019</a:t>
            </a:r>
          </a:p>
        </p:txBody>
      </p:sp>
    </p:spTree>
    <p:extLst>
      <p:ext uri="{BB962C8B-B14F-4D97-AF65-F5344CB8AC3E}">
        <p14:creationId xmlns:p14="http://schemas.microsoft.com/office/powerpoint/2010/main" val="472270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64430-ED4B-8A4C-A7D0-D3BDB14B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8" y="962527"/>
            <a:ext cx="6406148" cy="36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33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5115" y="337355"/>
            <a:ext cx="3204159" cy="573088"/>
          </a:xfrm>
        </p:spPr>
        <p:txBody>
          <a:bodyPr/>
          <a:lstStyle/>
          <a:p>
            <a:r>
              <a:rPr lang="tr-TR" dirty="0"/>
              <a:t>Proje Yapısı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A9D04-4001-BE47-B497-EF494F17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821" y="337355"/>
            <a:ext cx="2321310" cy="4413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516F8-D092-F243-96DE-38975F3402A2}"/>
              </a:ext>
            </a:extLst>
          </p:cNvPr>
          <p:cNvSpPr txBox="1"/>
          <p:nvPr/>
        </p:nvSpPr>
        <p:spPr>
          <a:xfrm>
            <a:off x="425115" y="1050758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Proje tamamlandığında tüm yapı</a:t>
            </a:r>
            <a:br>
              <a:rPr lang="tr-TR" dirty="0"/>
            </a:br>
            <a:r>
              <a:rPr lang="tr-TR" dirty="0"/>
              <a:t>bu şekilde olacaktır. </a:t>
            </a:r>
          </a:p>
        </p:txBody>
      </p:sp>
    </p:spTree>
    <p:extLst>
      <p:ext uri="{BB962C8B-B14F-4D97-AF65-F5344CB8AC3E}">
        <p14:creationId xmlns:p14="http://schemas.microsoft.com/office/powerpoint/2010/main" val="3036425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RegisterActivity</a:t>
            </a:r>
            <a:endParaRPr lang="tr-TR" dirty="0"/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277186"/>
            <a:ext cx="409073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>
                <a:solidFill>
                  <a:srgbClr val="1C1C1C"/>
                </a:solidFill>
              </a:rPr>
              <a:t>RegisterActivity</a:t>
            </a:r>
            <a:r>
              <a:rPr lang="tr-TR" dirty="0">
                <a:solidFill>
                  <a:srgbClr val="1C1C1C"/>
                </a:solidFill>
              </a:rPr>
              <a:t> kullanıcıdan e-mail ve parola ve parola onay bilgisi alınarak </a:t>
            </a:r>
            <a:r>
              <a:rPr lang="tr-TR" b="1" dirty="0" err="1">
                <a:solidFill>
                  <a:srgbClr val="1C1C1C"/>
                </a:solidFill>
              </a:rPr>
              <a:t>FirebaseAuthentication</a:t>
            </a:r>
            <a:r>
              <a:rPr lang="tr-TR" dirty="0">
                <a:solidFill>
                  <a:srgbClr val="1C1C1C"/>
                </a:solidFill>
              </a:rPr>
              <a:t> ile başarılı kayıt olma durumunda gerekli uyarılar yapılır. Ayrıca kullanıcı kayıtlı değilse bu ekran üzerinden </a:t>
            </a:r>
            <a:r>
              <a:rPr lang="tr-TR" dirty="0" err="1">
                <a:solidFill>
                  <a:srgbClr val="1C1C1C"/>
                </a:solidFill>
              </a:rPr>
              <a:t>Register</a:t>
            </a:r>
            <a:r>
              <a:rPr lang="tr-TR" dirty="0">
                <a:solidFill>
                  <a:srgbClr val="1C1C1C"/>
                </a:solidFill>
              </a:rPr>
              <a:t> ekranına yönlenebilir.</a:t>
            </a:r>
            <a:br>
              <a:rPr lang="tr-TR" dirty="0">
                <a:solidFill>
                  <a:srgbClr val="1C1C1C"/>
                </a:solidFill>
              </a:rPr>
            </a:br>
            <a:endParaRPr lang="tr-TR" dirty="0">
              <a:solidFill>
                <a:srgbClr val="1C1C1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48C60-96D0-424A-B909-226265C8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45" y="549358"/>
            <a:ext cx="2216443" cy="39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0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LoginActivity</a:t>
            </a:r>
            <a:endParaRPr lang="tr-TR" dirty="0"/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277186"/>
            <a:ext cx="409073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>
                <a:solidFill>
                  <a:srgbClr val="1C1C1C"/>
                </a:solidFill>
              </a:rPr>
              <a:t>LoginActivity</a:t>
            </a:r>
            <a:r>
              <a:rPr lang="tr-TR" dirty="0">
                <a:solidFill>
                  <a:srgbClr val="1C1C1C"/>
                </a:solidFill>
              </a:rPr>
              <a:t> kullanıcıdan e-mail ve parola bilgisi alınarak </a:t>
            </a:r>
            <a:r>
              <a:rPr lang="tr-TR" dirty="0" err="1">
                <a:solidFill>
                  <a:srgbClr val="1C1C1C"/>
                </a:solidFill>
              </a:rPr>
              <a:t>FirebaseAuthentication</a:t>
            </a:r>
            <a:r>
              <a:rPr lang="tr-TR" dirty="0">
                <a:solidFill>
                  <a:srgbClr val="1C1C1C"/>
                </a:solidFill>
              </a:rPr>
              <a:t> ile başarılı giriş ya da başarısız olma durumunda gerekli uyarılar </a:t>
            </a:r>
            <a:r>
              <a:rPr lang="tr-TR" dirty="0" err="1">
                <a:solidFill>
                  <a:srgbClr val="1C1C1C"/>
                </a:solidFill>
              </a:rPr>
              <a:t>yapılır.Ayrıca</a:t>
            </a:r>
            <a:r>
              <a:rPr lang="tr-TR" dirty="0">
                <a:solidFill>
                  <a:srgbClr val="1C1C1C"/>
                </a:solidFill>
              </a:rPr>
              <a:t> kullanıcı kayıtlı değilse bu ekran üzerinden </a:t>
            </a:r>
            <a:r>
              <a:rPr lang="tr-TR" dirty="0" err="1">
                <a:solidFill>
                  <a:srgbClr val="1C1C1C"/>
                </a:solidFill>
              </a:rPr>
              <a:t>Register</a:t>
            </a:r>
            <a:r>
              <a:rPr lang="tr-TR" dirty="0">
                <a:solidFill>
                  <a:srgbClr val="1C1C1C"/>
                </a:solidFill>
              </a:rPr>
              <a:t> ekranına </a:t>
            </a:r>
            <a:r>
              <a:rPr lang="tr-TR" dirty="0" err="1">
                <a:solidFill>
                  <a:srgbClr val="1C1C1C"/>
                </a:solidFill>
              </a:rPr>
              <a:t>yönlebilir</a:t>
            </a:r>
            <a:r>
              <a:rPr lang="tr-TR" dirty="0">
                <a:solidFill>
                  <a:srgbClr val="1C1C1C"/>
                </a:solidFill>
              </a:rPr>
              <a:t>.</a:t>
            </a:r>
            <a:br>
              <a:rPr lang="tr-TR" dirty="0">
                <a:solidFill>
                  <a:srgbClr val="1C1C1C"/>
                </a:solidFill>
              </a:rPr>
            </a:br>
            <a:endParaRPr lang="tr-TR" dirty="0">
              <a:solidFill>
                <a:srgbClr val="1C1C1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782AE-565B-2D43-BCF8-73CAC1CA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66" y="609600"/>
            <a:ext cx="2216443" cy="39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8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NavigationDrawer</a:t>
            </a:r>
            <a:r>
              <a:rPr lang="tr-TR" dirty="0"/>
              <a:t> Tasarımı</a:t>
            </a:r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774492"/>
            <a:ext cx="423511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>
                <a:solidFill>
                  <a:srgbClr val="1C1C1C"/>
                </a:solidFill>
              </a:rPr>
              <a:t>NavigationDrawer</a:t>
            </a:r>
            <a:r>
              <a:rPr lang="tr-TR" dirty="0">
                <a:solidFill>
                  <a:srgbClr val="1C1C1C"/>
                </a:solidFill>
              </a:rPr>
              <a:t> üzerinde Ana Sayfa, Profilim ve Çıkış Yap menüleri bulunmaktadır.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3740E-B9A3-EF4F-A630-FE59963A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871" y="704099"/>
            <a:ext cx="2174802" cy="38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79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HomeFragment</a:t>
            </a:r>
            <a:endParaRPr lang="tr-TR" dirty="0"/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373439"/>
            <a:ext cx="423511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>
                <a:solidFill>
                  <a:srgbClr val="1C1C1C"/>
                </a:solidFill>
              </a:rPr>
              <a:t>HomeFragment</a:t>
            </a:r>
            <a:r>
              <a:rPr lang="tr-TR" dirty="0">
                <a:solidFill>
                  <a:srgbClr val="1C1C1C"/>
                </a:solidFill>
              </a:rPr>
              <a:t> sayfasında kullanıcının gezdiği yerleri post şeklinde paylaşması düşünülerek, fotoğraf, başlık ve açıklama şeklinde bir tasarım yapılmıştır</a:t>
            </a:r>
            <a:r>
              <a:rPr lang="tr-TR">
                <a:solidFill>
                  <a:srgbClr val="1C1C1C"/>
                </a:solidFill>
              </a:rPr>
              <a:t>. Burada listview özelleştirme yöntemi kullanılmaktadır.</a:t>
            </a:r>
            <a:endParaRPr lang="tr-TR" dirty="0">
              <a:solidFill>
                <a:srgbClr val="1C1C1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27B09-EBC3-CB4F-A587-57659FD0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371" y="704099"/>
            <a:ext cx="2174802" cy="38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7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HomeFragment</a:t>
            </a:r>
            <a:endParaRPr lang="tr-TR" dirty="0"/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373439"/>
            <a:ext cx="423511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>
                <a:solidFill>
                  <a:srgbClr val="1C1C1C"/>
                </a:solidFill>
              </a:rPr>
              <a:t>HomeFragment</a:t>
            </a:r>
            <a:r>
              <a:rPr lang="tr-TR" dirty="0">
                <a:solidFill>
                  <a:srgbClr val="1C1C1C"/>
                </a:solidFill>
              </a:rPr>
              <a:t> sayfasında ilgili listeye tıkladığında liste bilgilerini içeren </a:t>
            </a:r>
            <a:r>
              <a:rPr lang="tr-TR" dirty="0" err="1">
                <a:solidFill>
                  <a:srgbClr val="1C1C1C"/>
                </a:solidFill>
              </a:rPr>
              <a:t>AlertDialog</a:t>
            </a:r>
            <a:r>
              <a:rPr lang="tr-TR" dirty="0">
                <a:solidFill>
                  <a:srgbClr val="1C1C1C"/>
                </a:solidFill>
              </a:rPr>
              <a:t> kullanılmaktadır.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DDB17-8053-CA4D-9647-4433A2FE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991" y="704099"/>
            <a:ext cx="2161314" cy="38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48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ProfileFragment</a:t>
            </a:r>
            <a:endParaRPr lang="tr-TR" dirty="0"/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373439"/>
            <a:ext cx="423511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>
                <a:solidFill>
                  <a:srgbClr val="1C1C1C"/>
                </a:solidFill>
              </a:rPr>
              <a:t>ProfileFragment</a:t>
            </a:r>
            <a:r>
              <a:rPr lang="tr-TR" dirty="0">
                <a:solidFill>
                  <a:srgbClr val="1C1C1C"/>
                </a:solidFill>
              </a:rPr>
              <a:t> menüsüne tıkladığında kullanıcı profil fotoğrafı, kullanıcı adı, kullanıcı biyografisi ve gezdiği iller bilgileri bulunan bir ekran açılmaktadır. Burada bulunan </a:t>
            </a:r>
            <a:r>
              <a:rPr lang="tr-TR" dirty="0" err="1">
                <a:solidFill>
                  <a:srgbClr val="1C1C1C"/>
                </a:solidFill>
              </a:rPr>
              <a:t>instagram</a:t>
            </a:r>
            <a:r>
              <a:rPr lang="tr-TR" dirty="0">
                <a:solidFill>
                  <a:srgbClr val="1C1C1C"/>
                </a:solidFill>
              </a:rPr>
              <a:t> ikonuna tıklandığında kullanıcının </a:t>
            </a:r>
            <a:r>
              <a:rPr lang="tr-TR" dirty="0" err="1">
                <a:solidFill>
                  <a:srgbClr val="1C1C1C"/>
                </a:solidFill>
              </a:rPr>
              <a:t>instagram</a:t>
            </a:r>
            <a:r>
              <a:rPr lang="tr-TR" dirty="0">
                <a:solidFill>
                  <a:srgbClr val="1C1C1C"/>
                </a:solidFill>
              </a:rPr>
              <a:t> sayfasına yönlenmektedir.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5378E-34F7-8A41-A2D5-4515E7F9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09" y="704099"/>
            <a:ext cx="2054016" cy="36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32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SignOut</a:t>
            </a:r>
            <a:endParaRPr lang="tr-TR" dirty="0"/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373439"/>
            <a:ext cx="423511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>
                <a:solidFill>
                  <a:srgbClr val="1C1C1C"/>
                </a:solidFill>
              </a:rPr>
              <a:t>Kullanıcı </a:t>
            </a:r>
            <a:r>
              <a:rPr lang="tr-TR" dirty="0" err="1">
                <a:solidFill>
                  <a:srgbClr val="1C1C1C"/>
                </a:solidFill>
              </a:rPr>
              <a:t>SignOut</a:t>
            </a:r>
            <a:r>
              <a:rPr lang="tr-TR" dirty="0">
                <a:solidFill>
                  <a:srgbClr val="1C1C1C"/>
                </a:solidFill>
              </a:rPr>
              <a:t> menüsüne tıkladığında kullanıcının </a:t>
            </a:r>
            <a:r>
              <a:rPr lang="tr-TR" dirty="0" err="1">
                <a:solidFill>
                  <a:srgbClr val="1C1C1C"/>
                </a:solidFill>
              </a:rPr>
              <a:t>Firebase</a:t>
            </a:r>
            <a:r>
              <a:rPr lang="tr-TR" dirty="0">
                <a:solidFill>
                  <a:srgbClr val="1C1C1C"/>
                </a:solidFill>
              </a:rPr>
              <a:t> oturumu sonlanarak </a:t>
            </a:r>
            <a:r>
              <a:rPr lang="tr-TR" dirty="0" err="1">
                <a:solidFill>
                  <a:srgbClr val="1C1C1C"/>
                </a:solidFill>
              </a:rPr>
              <a:t>Login</a:t>
            </a:r>
            <a:r>
              <a:rPr lang="tr-TR" dirty="0">
                <a:solidFill>
                  <a:srgbClr val="1C1C1C"/>
                </a:solidFill>
              </a:rPr>
              <a:t> sayfasına yönlenmektedir..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0625E-CAA9-504C-BADE-2EA37EE5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10" y="704099"/>
            <a:ext cx="2174802" cy="38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69BA-36C6-BF4D-9255-D97A8DFA6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Uygulamayı Kodlamaya Başlayalım</a:t>
            </a:r>
          </a:p>
        </p:txBody>
      </p:sp>
    </p:spTree>
    <p:extLst>
      <p:ext uri="{BB962C8B-B14F-4D97-AF65-F5344CB8AC3E}">
        <p14:creationId xmlns:p14="http://schemas.microsoft.com/office/powerpoint/2010/main" val="101853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C711-85B0-3148-A363-504EB904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Geçen hafta ne öğrendik?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DD8C29-8A57-DF4E-9E3A-3E61613F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8" y="718509"/>
            <a:ext cx="7886700" cy="3263504"/>
          </a:xfrm>
        </p:spPr>
        <p:txBody>
          <a:bodyPr/>
          <a:lstStyle/>
          <a:p>
            <a:r>
              <a:rPr lang="tr-TR" b="1" dirty="0"/>
              <a:t>Geçen hafta geliştirdiğimiz Diyet Uygulaması ile aşağıdaki konuları öğrendik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Bottom</a:t>
            </a:r>
            <a:r>
              <a:rPr lang="tr-TR" dirty="0"/>
              <a:t> </a:t>
            </a:r>
            <a:r>
              <a:rPr lang="tr-TR" dirty="0" err="1"/>
              <a:t>Navigation</a:t>
            </a:r>
            <a:r>
              <a:rPr lang="tr-TR" dirty="0"/>
              <a:t> </a:t>
            </a:r>
            <a:r>
              <a:rPr lang="tr-TR" dirty="0" err="1"/>
              <a:t>View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Fragment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0191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3C1E-EF91-D84E-AB92-9D314A85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Emülatör’de</a:t>
            </a:r>
            <a:r>
              <a:rPr lang="tr-TR" dirty="0"/>
              <a:t> «Google Play Services»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1EBBC-B707-8E45-B7CA-4625379A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8" y="775661"/>
            <a:ext cx="7886700" cy="3263504"/>
          </a:xfrm>
        </p:spPr>
        <p:txBody>
          <a:bodyPr/>
          <a:lstStyle/>
          <a:p>
            <a:r>
              <a:rPr lang="tr-TR" sz="1600" dirty="0"/>
              <a:t>Bu haftaki eğitimde </a:t>
            </a:r>
            <a:r>
              <a:rPr lang="tr-TR" sz="1600" dirty="0" err="1"/>
              <a:t>Firebase</a:t>
            </a:r>
            <a:r>
              <a:rPr lang="tr-TR" sz="1600" dirty="0"/>
              <a:t> kullanacağımız için uygulamalarını </a:t>
            </a:r>
            <a:r>
              <a:rPr lang="tr-TR" sz="1600" dirty="0" err="1"/>
              <a:t>emülatörde</a:t>
            </a:r>
            <a:r>
              <a:rPr lang="tr-TR" sz="1600" dirty="0"/>
              <a:t> çalıştıranlar Tools/SDK Manager/SDK Tools Google Play Services indirmelidir.</a:t>
            </a:r>
          </a:p>
          <a:p>
            <a:endParaRPr lang="tr-T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B0B6B-F531-4C49-9AB5-A33ACCF3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93" y="1507519"/>
            <a:ext cx="2222376" cy="3226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8E190-E464-C548-9B34-0476B0B0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33" y="1507519"/>
            <a:ext cx="4008321" cy="32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ED6471-2E65-5443-8BC5-EEA24E71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1" y="1069568"/>
            <a:ext cx="4291263" cy="3207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EECB14-A740-7040-BE8B-5B0CA0A48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58" y="1069567"/>
            <a:ext cx="4278472" cy="320765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847CA4AF-D071-1A4D-B5DD-8E399020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88" y="258435"/>
            <a:ext cx="7429507" cy="574385"/>
          </a:xfrm>
        </p:spPr>
        <p:txBody>
          <a:bodyPr>
            <a:normAutofit fontScale="90000"/>
          </a:bodyPr>
          <a:lstStyle/>
          <a:p>
            <a:r>
              <a:rPr lang="tr-TR" dirty="0"/>
              <a:t>Yeni Proje Oluşturma</a:t>
            </a:r>
          </a:p>
        </p:txBody>
      </p:sp>
    </p:spTree>
    <p:extLst>
      <p:ext uri="{BB962C8B-B14F-4D97-AF65-F5344CB8AC3E}">
        <p14:creationId xmlns:p14="http://schemas.microsoft.com/office/powerpoint/2010/main" val="2418440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ED6471-2E65-5443-8BC5-EEA24E71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0" y="1069568"/>
            <a:ext cx="4289645" cy="3207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EECB14-A740-7040-BE8B-5B0CA0A48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58" y="1072559"/>
            <a:ext cx="4278472" cy="3201675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847CA4AF-D071-1A4D-B5DD-8E399020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88" y="258435"/>
            <a:ext cx="7429507" cy="574385"/>
          </a:xfrm>
        </p:spPr>
        <p:txBody>
          <a:bodyPr>
            <a:normAutofit fontScale="90000"/>
          </a:bodyPr>
          <a:lstStyle/>
          <a:p>
            <a:r>
              <a:rPr lang="tr-TR" dirty="0"/>
              <a:t>Yeni Proje Oluşturma</a:t>
            </a:r>
          </a:p>
        </p:txBody>
      </p:sp>
    </p:spTree>
    <p:extLst>
      <p:ext uri="{BB962C8B-B14F-4D97-AF65-F5344CB8AC3E}">
        <p14:creationId xmlns:p14="http://schemas.microsoft.com/office/powerpoint/2010/main" val="122325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1811" y="491457"/>
            <a:ext cx="5783262" cy="573088"/>
          </a:xfrm>
        </p:spPr>
        <p:txBody>
          <a:bodyPr/>
          <a:lstStyle/>
          <a:p>
            <a:r>
              <a:rPr lang="tr-TR" dirty="0" err="1"/>
              <a:t>Authentication</a:t>
            </a:r>
            <a:r>
              <a:rPr lang="tr-TR" dirty="0"/>
              <a:t> (Kimlik Doğrulama)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2D7F6-EB60-9C49-A07E-9299EA4267ED}"/>
              </a:ext>
            </a:extLst>
          </p:cNvPr>
          <p:cNvSpPr txBox="1"/>
          <p:nvPr/>
        </p:nvSpPr>
        <p:spPr>
          <a:xfrm>
            <a:off x="721811" y="1235242"/>
            <a:ext cx="36856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Uygulamamızın ana ekranlarına sadece</a:t>
            </a:r>
            <a:br>
              <a:rPr lang="tr-TR" dirty="0"/>
            </a:br>
            <a:r>
              <a:rPr lang="tr-TR" dirty="0"/>
              <a:t>giriş yapanların erişmesini istediğimiz için</a:t>
            </a:r>
            <a:br>
              <a:rPr lang="tr-TR" dirty="0"/>
            </a:b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Authentication</a:t>
            </a:r>
            <a:r>
              <a:rPr lang="tr-TR" dirty="0"/>
              <a:t> öğrenerek </a:t>
            </a:r>
            <a:r>
              <a:rPr lang="tr-TR" dirty="0" err="1"/>
              <a:t>Register</a:t>
            </a:r>
            <a:r>
              <a:rPr lang="tr-TR" dirty="0"/>
              <a:t> </a:t>
            </a:r>
          </a:p>
          <a:p>
            <a:r>
              <a:rPr lang="tr-TR" dirty="0"/>
              <a:t>Ve </a:t>
            </a:r>
            <a:r>
              <a:rPr lang="tr-TR" dirty="0" err="1"/>
              <a:t>Login</a:t>
            </a:r>
            <a:r>
              <a:rPr lang="tr-TR" dirty="0"/>
              <a:t> ekranlarımızı yapalım.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6CA3E-00EB-3749-903C-A4AC4CED2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20" y="1109241"/>
            <a:ext cx="2048189" cy="36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7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1547" y="730387"/>
            <a:ext cx="7872412" cy="573088"/>
          </a:xfrm>
        </p:spPr>
        <p:txBody>
          <a:bodyPr/>
          <a:lstStyle/>
          <a:p>
            <a:r>
              <a:rPr lang="tr-TR" dirty="0" err="1"/>
              <a:t>Authentication</a:t>
            </a:r>
            <a:r>
              <a:rPr lang="tr-TR" dirty="0"/>
              <a:t> (Kimlik Doğrulama)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715838" y="1303475"/>
            <a:ext cx="77838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>
                <a:solidFill>
                  <a:schemeClr val="tx1"/>
                </a:solidFill>
              </a:rPr>
              <a:t>Authentication</a:t>
            </a:r>
            <a:r>
              <a:rPr lang="tr-TR" sz="1500" dirty="0">
                <a:solidFill>
                  <a:schemeClr val="tx1"/>
                </a:solidFill>
              </a:rPr>
              <a:t>; oluşturduğunuz kurallar kapsamında </a:t>
            </a:r>
            <a:r>
              <a:rPr lang="tr-TR" sz="1500" dirty="0" err="1">
                <a:solidFill>
                  <a:schemeClr val="tx1"/>
                </a:solidFill>
              </a:rPr>
              <a:t>veritabanı</a:t>
            </a:r>
            <a:r>
              <a:rPr lang="tr-TR" sz="1500" dirty="0">
                <a:solidFill>
                  <a:schemeClr val="tx1"/>
                </a:solidFill>
              </a:rPr>
              <a:t> ve depolama alanındaki verileri koruma fırsatı sunar. Ayrıca tek bir kütüphane sayesinde Facebook, </a:t>
            </a:r>
            <a:r>
              <a:rPr lang="tr-TR" sz="1500" dirty="0" err="1">
                <a:solidFill>
                  <a:schemeClr val="tx1"/>
                </a:solidFill>
              </a:rPr>
              <a:t>Twitter</a:t>
            </a:r>
            <a:r>
              <a:rPr lang="tr-TR" sz="1500" dirty="0">
                <a:solidFill>
                  <a:schemeClr val="tx1"/>
                </a:solidFill>
              </a:rPr>
              <a:t>, </a:t>
            </a:r>
            <a:r>
              <a:rPr lang="tr-TR" sz="1500" dirty="0" err="1">
                <a:solidFill>
                  <a:schemeClr val="tx1"/>
                </a:solidFill>
              </a:rPr>
              <a:t>Github</a:t>
            </a:r>
            <a:r>
              <a:rPr lang="tr-TR" sz="1500" dirty="0">
                <a:solidFill>
                  <a:schemeClr val="tx1"/>
                </a:solidFill>
              </a:rPr>
              <a:t> ve Google hesabı üzerinden uygulamaya giriş yapılabilmektedir. </a:t>
            </a:r>
          </a:p>
          <a:p>
            <a:endParaRPr lang="tr-TR" sz="1500" dirty="0">
              <a:solidFill>
                <a:schemeClr val="tx1"/>
              </a:solidFill>
            </a:endParaRPr>
          </a:p>
          <a:p>
            <a:r>
              <a:rPr lang="tr-TR" sz="1500" dirty="0"/>
              <a:t>Uygulamamızda sadece </a:t>
            </a:r>
            <a:r>
              <a:rPr lang="tr-TR" sz="1500" dirty="0" err="1"/>
              <a:t>Email</a:t>
            </a:r>
            <a:r>
              <a:rPr lang="tr-TR" sz="1500" dirty="0"/>
              <a:t> ile giriş yöntemini kullanacağız. </a:t>
            </a:r>
            <a:endParaRPr lang="tr-TR" sz="1500" dirty="0">
              <a:solidFill>
                <a:schemeClr val="tx1"/>
              </a:solidFill>
            </a:endParaRPr>
          </a:p>
        </p:txBody>
      </p:sp>
      <p:pic>
        <p:nvPicPr>
          <p:cNvPr id="9" name="Resim 8" descr="şey, nesne içeren bir resim&#10;&#10;Çok yüksek güvenilirlikle oluşturulmuş açıklama">
            <a:extLst>
              <a:ext uri="{FF2B5EF4-FFF2-40B4-BE49-F238E27FC236}">
                <a16:creationId xmlns:a16="http://schemas.microsoft.com/office/drawing/2014/main" id="{010C867B-C22E-49EE-85E9-77F3A3745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04"/>
          <a:stretch/>
        </p:blipFill>
        <p:spPr>
          <a:xfrm>
            <a:off x="2408981" y="2943702"/>
            <a:ext cx="4397542" cy="202270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72BB4C1-B18C-4AE1-9430-C5B3CAC0B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467" y="2412796"/>
            <a:ext cx="582570" cy="5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15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3861" y="401387"/>
            <a:ext cx="7872412" cy="573088"/>
          </a:xfrm>
        </p:spPr>
        <p:txBody>
          <a:bodyPr/>
          <a:lstStyle/>
          <a:p>
            <a:r>
              <a:rPr lang="tr-TR" dirty="0" err="1"/>
              <a:t>Firebase</a:t>
            </a:r>
            <a:r>
              <a:rPr lang="tr-TR" dirty="0"/>
              <a:t> Hesabı Oluşturma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613861" y="1279411"/>
            <a:ext cx="792075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tr-TR" dirty="0"/>
            </a:br>
            <a:r>
              <a:rPr lang="tr-TR" dirty="0" err="1"/>
              <a:t>Firebase'i</a:t>
            </a:r>
            <a:r>
              <a:rPr lang="tr-TR" dirty="0"/>
              <a:t> projeye dahil edebilmek için bir </a:t>
            </a:r>
            <a:r>
              <a:rPr lang="tr-TR" dirty="0" err="1"/>
              <a:t>Firebase</a:t>
            </a:r>
            <a:r>
              <a:rPr lang="tr-TR" dirty="0"/>
              <a:t> hesabının oluşturulması gerekmektedir. </a:t>
            </a:r>
          </a:p>
          <a:p>
            <a:r>
              <a:rPr lang="tr-TR" dirty="0" err="1"/>
              <a:t>Firebase</a:t>
            </a:r>
            <a:r>
              <a:rPr lang="tr-TR" dirty="0"/>
              <a:t> hesabını oluşturmak içinde bir Google hesabına ihtiyaç vardır.</a:t>
            </a:r>
          </a:p>
          <a:p>
            <a:r>
              <a:rPr lang="tr-TR" dirty="0"/>
              <a:t>Google hesabınız daha önceden varsa veya yeni bir hesap aldıysanız </a:t>
            </a:r>
          </a:p>
          <a:p>
            <a:r>
              <a:rPr lang="tr-TR" dirty="0">
                <a:hlinkClick r:id="rId3"/>
              </a:rPr>
              <a:t>https://firebase.google.com/</a:t>
            </a:r>
            <a:r>
              <a:rPr lang="tr-TR" dirty="0"/>
              <a:t> adresinden </a:t>
            </a:r>
            <a:r>
              <a:rPr lang="tr-TR" dirty="0" err="1"/>
              <a:t>Firebase</a:t>
            </a:r>
            <a:r>
              <a:rPr lang="tr-TR" dirty="0"/>
              <a:t> “</a:t>
            </a:r>
            <a:r>
              <a:rPr lang="tr-TR" dirty="0" err="1"/>
              <a:t>Get</a:t>
            </a:r>
            <a:r>
              <a:rPr lang="tr-TR" dirty="0"/>
              <a:t> </a:t>
            </a:r>
            <a:r>
              <a:rPr lang="tr-TR" dirty="0" err="1"/>
              <a:t>Started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Free</a:t>
            </a:r>
            <a:r>
              <a:rPr lang="tr-TR" dirty="0"/>
              <a:t>” / “Ücretsiz Olarak Başla” </a:t>
            </a:r>
          </a:p>
          <a:p>
            <a:r>
              <a:rPr lang="tr-TR" dirty="0"/>
              <a:t>butonuna tıklayıp gelen sayfada sizden istenilen Google hesabı bilgilerini girip onay verdiğinizde </a:t>
            </a:r>
          </a:p>
          <a:p>
            <a:r>
              <a:rPr lang="tr-TR" dirty="0" err="1"/>
              <a:t>Firebase</a:t>
            </a:r>
            <a:r>
              <a:rPr lang="tr-TR" dirty="0"/>
              <a:t> hesabınız oluşturulmuş olur.</a:t>
            </a:r>
          </a:p>
        </p:txBody>
      </p:sp>
    </p:spTree>
    <p:extLst>
      <p:ext uri="{BB962C8B-B14F-4D97-AF65-F5344CB8AC3E}">
        <p14:creationId xmlns:p14="http://schemas.microsoft.com/office/powerpoint/2010/main" val="3037122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3861" y="401387"/>
            <a:ext cx="7872412" cy="573088"/>
          </a:xfrm>
        </p:spPr>
        <p:txBody>
          <a:bodyPr/>
          <a:lstStyle/>
          <a:p>
            <a:r>
              <a:rPr lang="tr-TR" dirty="0" err="1"/>
              <a:t>Firebase</a:t>
            </a:r>
            <a:r>
              <a:rPr lang="tr-TR" dirty="0"/>
              <a:t> Proje Oluşturma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613861" y="1279411"/>
            <a:ext cx="4174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Firebase'in</a:t>
            </a:r>
            <a:r>
              <a:rPr lang="tr-TR" dirty="0"/>
              <a:t> web sayfasından </a:t>
            </a:r>
            <a:r>
              <a:rPr lang="tr-TR" b="1" dirty="0"/>
              <a:t>“</a:t>
            </a:r>
            <a:r>
              <a:rPr lang="tr-TR" b="1" dirty="0" err="1"/>
              <a:t>Go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console</a:t>
            </a:r>
            <a:r>
              <a:rPr lang="tr-TR" b="1" dirty="0"/>
              <a:t>” / “Konsola Git” </a:t>
            </a:r>
            <a:r>
              <a:rPr lang="tr-TR" dirty="0"/>
              <a:t>seçeneği seçilip proje </a:t>
            </a:r>
          </a:p>
          <a:p>
            <a:r>
              <a:rPr lang="tr-TR" dirty="0"/>
              <a:t>oluşturulacak sayfaya geçilir. Açılacak sayfada izlenilecek adımlar sırasıyla aşağıdaki gibidir :</a:t>
            </a:r>
          </a:p>
          <a:p>
            <a:r>
              <a:rPr lang="tr-TR" dirty="0"/>
              <a:t>“Yeni Proje Oluştur” seçilir.</a:t>
            </a:r>
          </a:p>
          <a:p>
            <a:r>
              <a:rPr lang="tr-TR" dirty="0"/>
              <a:t>Proje adı ve Ülke bilgileri istenecektir. Bu alanlar doldurulup </a:t>
            </a:r>
            <a:r>
              <a:rPr lang="tr-TR" b="1" dirty="0"/>
              <a:t>“Proje Oluştur” </a:t>
            </a:r>
            <a:r>
              <a:rPr lang="tr-TR" dirty="0"/>
              <a:t>onayı verilir. </a:t>
            </a:r>
          </a:p>
          <a:p>
            <a:r>
              <a:rPr lang="tr-TR" dirty="0"/>
              <a:t>Burada yazılacak olan proje adı sadece </a:t>
            </a: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hesanınızda</a:t>
            </a:r>
            <a:r>
              <a:rPr lang="tr-TR" dirty="0"/>
              <a:t> görünecek olan bir addır.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31720-AD01-7D47-814C-0261A1E7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96" y="1046801"/>
            <a:ext cx="2896472" cy="393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28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3861" y="401387"/>
            <a:ext cx="7872412" cy="573088"/>
          </a:xfrm>
        </p:spPr>
        <p:txBody>
          <a:bodyPr/>
          <a:lstStyle/>
          <a:p>
            <a:r>
              <a:rPr lang="tr-TR" dirty="0" err="1"/>
              <a:t>Firebase</a:t>
            </a:r>
            <a:r>
              <a:rPr lang="tr-TR" dirty="0"/>
              <a:t> Proje Oluşturma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613861" y="1279411"/>
            <a:ext cx="3131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 adımdan sonra proje oluşmuş olur. Yeni sayfada karşınıza 3 seçenek çıkacaktır. Bu seçenekler oluşturulan </a:t>
            </a:r>
            <a:r>
              <a:rPr lang="tr-TR" dirty="0" err="1"/>
              <a:t>Firebase</a:t>
            </a:r>
            <a:r>
              <a:rPr lang="tr-TR" dirty="0"/>
              <a:t> projeye dahil edeceğiniz uygulama tipini belirler.</a:t>
            </a:r>
          </a:p>
          <a:p>
            <a:r>
              <a:rPr lang="tr-TR" dirty="0"/>
              <a:t>“</a:t>
            </a:r>
            <a:r>
              <a:rPr lang="tr-TR" dirty="0" err="1"/>
              <a:t>Add</a:t>
            </a:r>
            <a:r>
              <a:rPr lang="tr-TR" dirty="0"/>
              <a:t>     </a:t>
            </a: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IOS </a:t>
            </a:r>
            <a:r>
              <a:rPr lang="tr-TR" dirty="0" err="1"/>
              <a:t>app</a:t>
            </a:r>
            <a:r>
              <a:rPr lang="tr-TR" dirty="0"/>
              <a:t>”     </a:t>
            </a:r>
          </a:p>
          <a:p>
            <a:r>
              <a:rPr lang="tr-TR" dirty="0"/>
              <a:t>“</a:t>
            </a:r>
            <a:r>
              <a:rPr lang="tr-TR" dirty="0" err="1"/>
              <a:t>Add</a:t>
            </a:r>
            <a:r>
              <a:rPr lang="tr-TR" dirty="0"/>
              <a:t>     </a:t>
            </a: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Android</a:t>
            </a:r>
            <a:r>
              <a:rPr lang="tr-TR" dirty="0"/>
              <a:t> </a:t>
            </a:r>
            <a:r>
              <a:rPr lang="tr-TR" dirty="0" err="1"/>
              <a:t>app</a:t>
            </a:r>
            <a:endParaRPr lang="tr-TR" dirty="0"/>
          </a:p>
          <a:p>
            <a:r>
              <a:rPr lang="tr-TR" dirty="0"/>
              <a:t>“</a:t>
            </a:r>
            <a:r>
              <a:rPr lang="tr-TR" dirty="0" err="1"/>
              <a:t>Add</a:t>
            </a:r>
            <a:r>
              <a:rPr lang="tr-TR" dirty="0"/>
              <a:t>     </a:t>
            </a: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web </a:t>
            </a:r>
            <a:r>
              <a:rPr lang="tr-TR" dirty="0" err="1"/>
              <a:t>app</a:t>
            </a:r>
            <a:r>
              <a:rPr lang="tr-TR" dirty="0"/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E3613-71BF-DD41-BD79-50E424590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832" y="1686598"/>
            <a:ext cx="5085347" cy="24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17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613861" y="575320"/>
            <a:ext cx="3131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Burada </a:t>
            </a:r>
            <a:r>
              <a:rPr lang="tr-TR" b="1" dirty="0" err="1"/>
              <a:t>android</a:t>
            </a:r>
            <a:r>
              <a:rPr lang="tr-TR" b="1" dirty="0"/>
              <a:t> </a:t>
            </a:r>
            <a:r>
              <a:rPr lang="tr-TR" dirty="0"/>
              <a:t>seçtikten sonra gerekli alanları aşağıdaki gibi doldurabilirsiniz.</a:t>
            </a:r>
          </a:p>
          <a:p>
            <a:r>
              <a:rPr lang="tr-TR" dirty="0" err="1"/>
              <a:t>Androidi</a:t>
            </a:r>
            <a:r>
              <a:rPr lang="tr-TR" dirty="0"/>
              <a:t> seçtiğimizde bizi karşılayan sayfadan dolduracağımız ilk alan aşağıdaki gibi olacaktır.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7DC8F6-1A6F-EE49-B9A8-EDAF108A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484" y="434415"/>
            <a:ext cx="3617495" cy="3382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900545-FC7B-DA41-A191-4469EB028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" y="4182396"/>
            <a:ext cx="7010400" cy="68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ED61A3-6423-7449-9F64-68350F76F03F}"/>
              </a:ext>
            </a:extLst>
          </p:cNvPr>
          <p:cNvSpPr txBox="1"/>
          <p:nvPr/>
        </p:nvSpPr>
        <p:spPr>
          <a:xfrm>
            <a:off x="613861" y="353932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Paket adı </a:t>
            </a:r>
            <a:r>
              <a:rPr lang="tr-TR" dirty="0" err="1"/>
              <a:t>MainActivity</a:t>
            </a:r>
            <a:r>
              <a:rPr lang="tr-TR" dirty="0"/>
              <a:t> sayfasında </a:t>
            </a:r>
            <a:r>
              <a:rPr lang="tr-TR" dirty="0" err="1"/>
              <a:t>package</a:t>
            </a:r>
            <a:r>
              <a:rPr lang="tr-TR" dirty="0"/>
              <a:t> ile başlayan kısımdır.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22CC6AFC-E994-704C-95D4-F83BF57BC872}"/>
              </a:ext>
            </a:extLst>
          </p:cNvPr>
          <p:cNvSpPr/>
          <p:nvPr/>
        </p:nvSpPr>
        <p:spPr>
          <a:xfrm>
            <a:off x="2214061" y="4525296"/>
            <a:ext cx="4186739" cy="26327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825D60-B4F9-9349-94AC-4B0F45B0653A}"/>
              </a:ext>
            </a:extLst>
          </p:cNvPr>
          <p:cNvSpPr/>
          <p:nvPr/>
        </p:nvSpPr>
        <p:spPr>
          <a:xfrm>
            <a:off x="613861" y="2125853"/>
            <a:ext cx="29073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/>
              <a:t>Uygulama Takma Adı: </a:t>
            </a:r>
            <a:r>
              <a:rPr lang="tr-TR" dirty="0"/>
              <a:t>Bu kısımda sadece </a:t>
            </a:r>
            <a:r>
              <a:rPr lang="tr-TR" dirty="0" err="1"/>
              <a:t>Firebase</a:t>
            </a:r>
            <a:r>
              <a:rPr lang="tr-TR" dirty="0"/>
              <a:t> projenizin içerisinde görünecek olan bir uygulama ismi </a:t>
            </a:r>
            <a:r>
              <a:rPr lang="tr-TR" dirty="0" err="1"/>
              <a:t>girillmektedir</a:t>
            </a:r>
            <a:r>
              <a:rPr lang="tr-TR" dirty="0"/>
              <a:t>.  </a:t>
            </a:r>
          </a:p>
        </p:txBody>
      </p:sp>
    </p:spTree>
    <p:extLst>
      <p:ext uri="{BB962C8B-B14F-4D97-AF65-F5344CB8AC3E}">
        <p14:creationId xmlns:p14="http://schemas.microsoft.com/office/powerpoint/2010/main" val="1400931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260935" y="922919"/>
            <a:ext cx="3131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2. adımda yapılandırma dosyası olarak </a:t>
            </a:r>
            <a:r>
              <a:rPr lang="tr-TR" dirty="0" err="1"/>
              <a:t>google-services.json</a:t>
            </a:r>
            <a:r>
              <a:rPr lang="tr-TR" dirty="0"/>
              <a:t> indirmelisiniz. </a:t>
            </a:r>
          </a:p>
          <a:p>
            <a:br>
              <a:rPr lang="tr-TR" dirty="0"/>
            </a:b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8FFD9-8FDF-1A45-A7DC-9EE6AC1C9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906" y="922919"/>
            <a:ext cx="4474840" cy="2934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2E7477-2FF5-5840-8AB1-08D1CE606BDF}"/>
              </a:ext>
            </a:extLst>
          </p:cNvPr>
          <p:cNvSpPr/>
          <p:nvPr/>
        </p:nvSpPr>
        <p:spPr>
          <a:xfrm>
            <a:off x="260935" y="1947994"/>
            <a:ext cx="31319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555555"/>
                </a:solidFill>
                <a:latin typeface="Helvetica Neue" panose="02000503000000020004" pitchFamily="2" charset="0"/>
              </a:rPr>
              <a:t>Bu dosya, uygulamanın </a:t>
            </a:r>
            <a:r>
              <a:rPr lang="tr-TR" dirty="0" err="1">
                <a:solidFill>
                  <a:srgbClr val="555555"/>
                </a:solidFill>
                <a:latin typeface="Helvetica Neue" panose="02000503000000020004" pitchFamily="2" charset="0"/>
              </a:rPr>
              <a:t>client</a:t>
            </a:r>
            <a:r>
              <a:rPr lang="tr-TR" dirty="0">
                <a:solidFill>
                  <a:srgbClr val="555555"/>
                </a:solidFill>
                <a:latin typeface="Helvetica Neue" panose="02000503000000020004" pitchFamily="2" charset="0"/>
              </a:rPr>
              <a:t> tarafı ile </a:t>
            </a:r>
            <a:r>
              <a:rPr lang="tr-TR" dirty="0" err="1">
                <a:solidFill>
                  <a:srgbClr val="555555"/>
                </a:solidFill>
                <a:latin typeface="Helvetica Neue" panose="02000503000000020004" pitchFamily="2" charset="0"/>
              </a:rPr>
              <a:t>firebase</a:t>
            </a:r>
            <a:r>
              <a:rPr lang="tr-TR" dirty="0">
                <a:solidFill>
                  <a:srgbClr val="555555"/>
                </a:solidFill>
                <a:latin typeface="Helvetica Neue" panose="02000503000000020004" pitchFamily="2" charset="0"/>
              </a:rPr>
              <a:t> projenin server tarafını birbirine bağlayan ve tüm konfigürasyonları içinde barındıran bir dosyadır.</a:t>
            </a:r>
          </a:p>
          <a:p>
            <a:r>
              <a:rPr lang="tr-TR" dirty="0">
                <a:solidFill>
                  <a:srgbClr val="555555"/>
                </a:solidFill>
                <a:latin typeface="Helvetica Neue" panose="02000503000000020004" pitchFamily="2" charset="0"/>
              </a:rPr>
              <a:t>İnen </a:t>
            </a:r>
            <a:r>
              <a:rPr lang="tr-TR" dirty="0" err="1">
                <a:solidFill>
                  <a:srgbClr val="555555"/>
                </a:solidFill>
                <a:latin typeface="Helvetica Neue" panose="02000503000000020004" pitchFamily="2" charset="0"/>
              </a:rPr>
              <a:t>json</a:t>
            </a:r>
            <a:r>
              <a:rPr lang="tr-TR" dirty="0">
                <a:solidFill>
                  <a:srgbClr val="555555"/>
                </a:solidFill>
                <a:latin typeface="Helvetica Neue" panose="02000503000000020004" pitchFamily="2" charset="0"/>
              </a:rPr>
              <a:t> dosyası uygulamada </a:t>
            </a:r>
            <a:r>
              <a:rPr lang="tr-TR" dirty="0" err="1">
                <a:solidFill>
                  <a:srgbClr val="555555"/>
                </a:solidFill>
                <a:latin typeface="Helvetica Neue" panose="02000503000000020004" pitchFamily="2" charset="0"/>
              </a:rPr>
              <a:t>app</a:t>
            </a:r>
            <a:r>
              <a:rPr lang="tr-TR" dirty="0">
                <a:solidFill>
                  <a:srgbClr val="555555"/>
                </a:solidFill>
                <a:latin typeface="Helvetica Neue" panose="02000503000000020004" pitchFamily="2" charset="0"/>
              </a:rPr>
              <a:t> klasörünün altına kopyalanır. (Bu kopyalama işlemini kolaylaştırmak için uygulamanın haritasını </a:t>
            </a:r>
            <a:r>
              <a:rPr lang="tr-TR" b="1" dirty="0">
                <a:solidFill>
                  <a:srgbClr val="555555"/>
                </a:solidFill>
                <a:latin typeface="Helvetica Neue" panose="02000503000000020004" pitchFamily="2" charset="0"/>
              </a:rPr>
              <a:t>“</a:t>
            </a:r>
            <a:r>
              <a:rPr lang="tr-TR" b="1" dirty="0" err="1">
                <a:solidFill>
                  <a:srgbClr val="555555"/>
                </a:solidFill>
                <a:latin typeface="Helvetica Neue" panose="02000503000000020004" pitchFamily="2" charset="0"/>
              </a:rPr>
              <a:t>project</a:t>
            </a:r>
            <a:r>
              <a:rPr lang="tr-TR" b="1" dirty="0">
                <a:solidFill>
                  <a:srgbClr val="555555"/>
                </a:solidFill>
                <a:latin typeface="Helvetica Neue" panose="02000503000000020004" pitchFamily="2" charset="0"/>
              </a:rPr>
              <a:t> file </a:t>
            </a:r>
            <a:r>
              <a:rPr lang="tr-TR" b="1" dirty="0" err="1">
                <a:solidFill>
                  <a:srgbClr val="555555"/>
                </a:solidFill>
                <a:latin typeface="Helvetica Neue" panose="02000503000000020004" pitchFamily="2" charset="0"/>
              </a:rPr>
              <a:t>tree</a:t>
            </a:r>
            <a:r>
              <a:rPr lang="tr-TR" b="1" dirty="0">
                <a:solidFill>
                  <a:srgbClr val="555555"/>
                </a:solidFill>
                <a:latin typeface="Helvetica Neue" panose="02000503000000020004" pitchFamily="2" charset="0"/>
              </a:rPr>
              <a:t>”</a:t>
            </a:r>
            <a:r>
              <a:rPr lang="tr-TR" dirty="0">
                <a:solidFill>
                  <a:srgbClr val="555555"/>
                </a:solidFill>
                <a:latin typeface="Helvetica Neue" panose="02000503000000020004" pitchFamily="2" charset="0"/>
              </a:rPr>
              <a:t> şeklinde görüntüleyip direkt olarak </a:t>
            </a:r>
            <a:r>
              <a:rPr lang="tr-TR" b="1" dirty="0" err="1">
                <a:solidFill>
                  <a:srgbClr val="555555"/>
                </a:solidFill>
                <a:latin typeface="Helvetica Neue" panose="02000503000000020004" pitchFamily="2" charset="0"/>
              </a:rPr>
              <a:t>app</a:t>
            </a:r>
            <a:r>
              <a:rPr lang="tr-TR" b="1" dirty="0">
                <a:solidFill>
                  <a:srgbClr val="555555"/>
                </a:solidFill>
                <a:latin typeface="Helvetica Neue" panose="02000503000000020004" pitchFamily="2" charset="0"/>
              </a:rPr>
              <a:t> </a:t>
            </a:r>
            <a:r>
              <a:rPr lang="tr-TR" dirty="0">
                <a:solidFill>
                  <a:srgbClr val="555555"/>
                </a:solidFill>
                <a:latin typeface="Helvetica Neue" panose="02000503000000020004" pitchFamily="2" charset="0"/>
              </a:rPr>
              <a:t>klasörüne ulaşabilirsiniz.)</a:t>
            </a:r>
          </a:p>
        </p:txBody>
      </p:sp>
    </p:spTree>
    <p:extLst>
      <p:ext uri="{BB962C8B-B14F-4D97-AF65-F5344CB8AC3E}">
        <p14:creationId xmlns:p14="http://schemas.microsoft.com/office/powerpoint/2010/main" val="259715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C711-85B0-3148-A363-504EB904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Bu hafta ne öğreneceğiz?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DD8C29-8A57-DF4E-9E3A-3E61613F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88" y="718509"/>
            <a:ext cx="7886700" cy="3263504"/>
          </a:xfrm>
        </p:spPr>
        <p:txBody>
          <a:bodyPr/>
          <a:lstStyle/>
          <a:p>
            <a:r>
              <a:rPr lang="tr-TR" b="1" dirty="0"/>
              <a:t>Bu hafta geliştireceğimiz Gezgin Uygulaması içerisinde aşağıdaki konuların tamamını öğreneceğiz.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Firebase</a:t>
            </a:r>
            <a:r>
              <a:rPr lang="tr-TR" dirty="0"/>
              <a:t> Nedir?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Authentication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Veritabanı</a:t>
            </a:r>
            <a:r>
              <a:rPr lang="tr-TR" dirty="0"/>
              <a:t> Yapısı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Navigation</a:t>
            </a:r>
            <a:r>
              <a:rPr lang="tr-TR" dirty="0"/>
              <a:t> </a:t>
            </a:r>
            <a:r>
              <a:rPr lang="tr-TR" dirty="0" err="1"/>
              <a:t>Drawer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0717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FCC85-FD91-6C4C-9795-7FA355856556}"/>
              </a:ext>
            </a:extLst>
          </p:cNvPr>
          <p:cNvSpPr/>
          <p:nvPr/>
        </p:nvSpPr>
        <p:spPr>
          <a:xfrm>
            <a:off x="211613" y="308325"/>
            <a:ext cx="1989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>
                <a:solidFill>
                  <a:srgbClr val="555555"/>
                </a:solidFill>
                <a:latin typeface="Helvetica Neue" panose="02000503000000020004" pitchFamily="2" charset="0"/>
              </a:rPr>
              <a:t>Firebase</a:t>
            </a:r>
            <a:r>
              <a:rPr lang="tr-TR" dirty="0">
                <a:solidFill>
                  <a:srgbClr val="555555"/>
                </a:solidFill>
                <a:latin typeface="Helvetica Neue" panose="02000503000000020004" pitchFamily="2" charset="0"/>
              </a:rPr>
              <a:t> SDK ekleyelim.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A6401-D572-0948-B19A-98E75699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870" y="308325"/>
            <a:ext cx="5017418" cy="46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B1EF10-2587-134E-A1C6-E2ACBCBDEE9B}"/>
              </a:ext>
            </a:extLst>
          </p:cNvPr>
          <p:cNvSpPr txBox="1"/>
          <p:nvPr/>
        </p:nvSpPr>
        <p:spPr>
          <a:xfrm>
            <a:off x="1082842" y="2085474"/>
            <a:ext cx="669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Firebase</a:t>
            </a:r>
            <a:r>
              <a:rPr lang="tr-TR" dirty="0"/>
              <a:t> projemize dahil ettik. Şimdi </a:t>
            </a: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Authentication’ı</a:t>
            </a:r>
            <a:r>
              <a:rPr lang="tr-TR" dirty="0"/>
              <a:t> projemize ekleyelim.</a:t>
            </a:r>
          </a:p>
        </p:txBody>
      </p:sp>
    </p:spTree>
    <p:extLst>
      <p:ext uri="{BB962C8B-B14F-4D97-AF65-F5344CB8AC3E}">
        <p14:creationId xmlns:p14="http://schemas.microsoft.com/office/powerpoint/2010/main" val="1001454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7588" y="332856"/>
            <a:ext cx="7872412" cy="573088"/>
          </a:xfrm>
        </p:spPr>
        <p:txBody>
          <a:bodyPr/>
          <a:lstStyle/>
          <a:p>
            <a:r>
              <a:rPr lang="tr-TR" dirty="0" err="1"/>
              <a:t>Authentication</a:t>
            </a:r>
            <a:r>
              <a:rPr lang="tr-TR" dirty="0"/>
              <a:t> | Projeye Bağlama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597820" y="905944"/>
            <a:ext cx="7872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/>
              <a:t>Uygulamamızda sadece </a:t>
            </a:r>
            <a:r>
              <a:rPr lang="tr-TR" sz="1500" dirty="0" err="1"/>
              <a:t>Email</a:t>
            </a:r>
            <a:r>
              <a:rPr lang="tr-TR" sz="1500" dirty="0"/>
              <a:t> ile giriş yöntemini kullanacağız. Bu yöntemi uygulamak için</a:t>
            </a:r>
            <a:br>
              <a:rPr lang="tr-TR" sz="1500" dirty="0"/>
            </a:br>
            <a:r>
              <a:rPr lang="tr-TR" sz="1500" dirty="0" err="1"/>
              <a:t>FirebaseAuthentication</a:t>
            </a:r>
            <a:r>
              <a:rPr lang="tr-TR" sz="1500" dirty="0"/>
              <a:t> entegre edelim.</a:t>
            </a:r>
            <a:br>
              <a:rPr lang="tr-TR" sz="1500" dirty="0"/>
            </a:br>
            <a:br>
              <a:rPr lang="tr-TR" sz="1500" dirty="0"/>
            </a:br>
            <a:r>
              <a:rPr lang="tr-TR" sz="1500" dirty="0"/>
              <a:t>Uygulamanızda </a:t>
            </a:r>
            <a:r>
              <a:rPr lang="tr-TR" sz="1500" b="1" dirty="0" err="1"/>
              <a:t>app</a:t>
            </a:r>
            <a:r>
              <a:rPr lang="tr-TR" sz="1500" b="1" dirty="0"/>
              <a:t>/ </a:t>
            </a:r>
            <a:r>
              <a:rPr lang="tr-TR" sz="1500" dirty="0"/>
              <a:t>düzeyinde bulunan </a:t>
            </a:r>
            <a:r>
              <a:rPr lang="tr-TR" sz="1500" dirty="0" err="1"/>
              <a:t>build.gradle</a:t>
            </a:r>
            <a:r>
              <a:rPr lang="tr-TR" sz="1500" dirty="0"/>
              <a:t> dosyasına (aşağıdaki görselde işaretlenen dosyaya) aşağıdaki kodu eklemeniz gerekmektedir. </a:t>
            </a:r>
          </a:p>
          <a:p>
            <a:endParaRPr lang="tr-TR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18DD8-E491-8544-B816-F684B89F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26" y="2168771"/>
            <a:ext cx="3220069" cy="20356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B55E2C-7131-0049-A6EF-B1DFFE4BBE4C}"/>
              </a:ext>
            </a:extLst>
          </p:cNvPr>
          <p:cNvSpPr/>
          <p:nvPr/>
        </p:nvSpPr>
        <p:spPr>
          <a:xfrm>
            <a:off x="1940136" y="4358957"/>
            <a:ext cx="4269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 </a:t>
            </a:r>
            <a:r>
              <a:rPr lang="tr-TR" dirty="0" err="1"/>
              <a:t>compile</a:t>
            </a:r>
            <a:r>
              <a:rPr lang="tr-TR" dirty="0"/>
              <a:t> </a:t>
            </a:r>
            <a:r>
              <a:rPr lang="tr-TR" dirty="0">
                <a:solidFill>
                  <a:srgbClr val="00B050"/>
                </a:solidFill>
              </a:rPr>
              <a:t>'com.google.firebase:firebase-auth:16.2.1' </a:t>
            </a:r>
            <a:endParaRPr lang="tr-TR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6E6632D-8E13-7049-826D-74B5D2F791B4}"/>
              </a:ext>
            </a:extLst>
          </p:cNvPr>
          <p:cNvSpPr/>
          <p:nvPr/>
        </p:nvSpPr>
        <p:spPr>
          <a:xfrm>
            <a:off x="2711116" y="2940318"/>
            <a:ext cx="1957137" cy="163829"/>
          </a:xfrm>
          <a:prstGeom prst="fram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2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B9AD5B-8F34-3149-8729-58F3928F48FA}"/>
              </a:ext>
            </a:extLst>
          </p:cNvPr>
          <p:cNvSpPr txBox="1"/>
          <p:nvPr/>
        </p:nvSpPr>
        <p:spPr>
          <a:xfrm>
            <a:off x="328863" y="360948"/>
            <a:ext cx="3895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Ekledikten sonra görünüm bu şekilde olacaktır.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DDE7F-1D1D-5A45-8277-950A039D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3" y="906378"/>
            <a:ext cx="7546099" cy="3920225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A0066B3D-3024-FD4E-B756-CDC4BC148D25}"/>
              </a:ext>
            </a:extLst>
          </p:cNvPr>
          <p:cNvSpPr/>
          <p:nvPr/>
        </p:nvSpPr>
        <p:spPr>
          <a:xfrm>
            <a:off x="3304674" y="4283242"/>
            <a:ext cx="2799347" cy="136358"/>
          </a:xfrm>
          <a:prstGeom prst="fram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259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9904" y="730387"/>
            <a:ext cx="7872412" cy="573088"/>
          </a:xfrm>
        </p:spPr>
        <p:txBody>
          <a:bodyPr/>
          <a:lstStyle/>
          <a:p>
            <a:r>
              <a:rPr lang="tr-TR" dirty="0" err="1"/>
              <a:t>Authentication</a:t>
            </a:r>
            <a:r>
              <a:rPr lang="tr-TR" dirty="0"/>
              <a:t> | Kimlik Doğrulama Sistemi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629904" y="1303475"/>
            <a:ext cx="7872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Bununda birlikte uygulamanızda kullanmak için </a:t>
            </a:r>
            <a:r>
              <a:rPr lang="tr-TR" dirty="0" err="1"/>
              <a:t>Firebase</a:t>
            </a:r>
            <a:r>
              <a:rPr lang="tr-TR" dirty="0"/>
              <a:t> konsoluna giderek ilgili Kimlik Doğrulama Sistemini aktif hale getirmeniz gerekir. E-posta ve şifre ile kimlik doğrulama sistemini etkinleştirmek için konsolda bulunan </a:t>
            </a: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Authentication</a:t>
            </a:r>
            <a:r>
              <a:rPr lang="tr-TR" dirty="0"/>
              <a:t> (Kimlik Doğrulama) bölümündeki Giriş Yöntemi sayfasına gidiniz. </a:t>
            </a:r>
            <a:endParaRPr lang="tr-TR" sz="1600" dirty="0"/>
          </a:p>
        </p:txBody>
      </p:sp>
      <p:pic>
        <p:nvPicPr>
          <p:cNvPr id="6" name="Resim 5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4DB012F9-DF4B-4636-8279-4C924663A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14" y="2377897"/>
            <a:ext cx="5680710" cy="23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56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5525" y="545765"/>
            <a:ext cx="7872412" cy="573088"/>
          </a:xfrm>
        </p:spPr>
        <p:txBody>
          <a:bodyPr/>
          <a:lstStyle/>
          <a:p>
            <a:r>
              <a:rPr lang="tr-TR" dirty="0" err="1"/>
              <a:t>Authentication</a:t>
            </a:r>
            <a:r>
              <a:rPr lang="tr-TR" dirty="0"/>
              <a:t> | Kimlik Doğrulama Sistemi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485757" y="1118853"/>
            <a:ext cx="787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3. yönergedeki kısma tıkladığınızda karşınıza gelen pencerede ‘Etkinleştir’ aktif hale </a:t>
            </a:r>
            <a:br>
              <a:rPr lang="tr-TR" sz="1600" dirty="0"/>
            </a:br>
            <a:r>
              <a:rPr lang="tr-TR" sz="1600" dirty="0"/>
              <a:t>getirip ‘Kaydet’ butonuna tıklamanız gerekmektedir.</a:t>
            </a:r>
          </a:p>
        </p:txBody>
      </p:sp>
      <p:pic>
        <p:nvPicPr>
          <p:cNvPr id="7" name="Resim 6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1AE85803-E4B6-40D7-AFE5-17D56250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47" y="1882435"/>
            <a:ext cx="6540568" cy="270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20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314" y="321175"/>
            <a:ext cx="7872412" cy="841877"/>
          </a:xfrm>
        </p:spPr>
        <p:txBody>
          <a:bodyPr/>
          <a:lstStyle/>
          <a:p>
            <a:r>
              <a:rPr lang="tr-TR" sz="2300" dirty="0" err="1"/>
              <a:t>Authentication</a:t>
            </a:r>
            <a:r>
              <a:rPr lang="tr-TR" sz="2300" dirty="0"/>
              <a:t> | Kimlik Doğrulama </a:t>
            </a:r>
            <a:br>
              <a:rPr lang="tr-TR" sz="2300" dirty="0"/>
            </a:br>
            <a:r>
              <a:rPr lang="tr-TR" sz="2300" dirty="0"/>
              <a:t>Durumunun Dinlenmesi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493546" y="1287433"/>
            <a:ext cx="78721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err="1"/>
              <a:t>LoginActivity’de</a:t>
            </a:r>
            <a:endParaRPr lang="tr-TR" sz="1500" dirty="0"/>
          </a:p>
          <a:p>
            <a:endParaRPr lang="tr-TR" sz="1500" dirty="0"/>
          </a:p>
          <a:p>
            <a:r>
              <a:rPr lang="tr-TR" sz="1500" dirty="0"/>
              <a:t>Bu işlemi gerçekleştirmek için öncelikle </a:t>
            </a:r>
          </a:p>
          <a:p>
            <a:r>
              <a:rPr lang="tr-TR" sz="1500" dirty="0" err="1"/>
              <a:t>FirebaseAuth</a:t>
            </a:r>
            <a:r>
              <a:rPr lang="tr-TR" sz="1500" dirty="0"/>
              <a:t> ve </a:t>
            </a:r>
            <a:r>
              <a:rPr lang="tr-TR" sz="1500" dirty="0" err="1"/>
              <a:t>AuthStateListener</a:t>
            </a:r>
            <a:r>
              <a:rPr lang="tr-TR" sz="1500" dirty="0"/>
              <a:t> objelerinin oluşturulması gereklidir. </a:t>
            </a:r>
          </a:p>
          <a:p>
            <a:endParaRPr lang="tr-TR" sz="1600" dirty="0"/>
          </a:p>
          <a:p>
            <a:r>
              <a:rPr lang="tr-TR" sz="1600" dirty="0"/>
              <a:t>        </a:t>
            </a:r>
            <a:r>
              <a:rPr lang="tr-TR" sz="1600" dirty="0" err="1">
                <a:solidFill>
                  <a:srgbClr val="0070C0"/>
                </a:solidFill>
              </a:rPr>
              <a:t>private</a:t>
            </a:r>
            <a:r>
              <a:rPr lang="tr-TR" sz="1600" dirty="0"/>
              <a:t> </a:t>
            </a:r>
            <a:r>
              <a:rPr lang="tr-TR" sz="1600" dirty="0" err="1">
                <a:solidFill>
                  <a:srgbClr val="7030A0"/>
                </a:solidFill>
              </a:rPr>
              <a:t>FirebaseAuth</a:t>
            </a:r>
            <a:r>
              <a:rPr lang="tr-TR" sz="1600" dirty="0"/>
              <a:t> </a:t>
            </a:r>
            <a:r>
              <a:rPr lang="tr-T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mAuth</a:t>
            </a:r>
            <a:r>
              <a:rPr lang="tr-TR" sz="1600" dirty="0"/>
              <a:t>; </a:t>
            </a:r>
          </a:p>
          <a:p>
            <a:r>
              <a:rPr lang="tr-TR" sz="1600" dirty="0"/>
              <a:t>        </a:t>
            </a:r>
            <a:r>
              <a:rPr lang="tr-TR" sz="1600" dirty="0" err="1">
                <a:solidFill>
                  <a:srgbClr val="0070C0"/>
                </a:solidFill>
              </a:rPr>
              <a:t>private</a:t>
            </a:r>
            <a:r>
              <a:rPr lang="tr-TR" sz="1600" dirty="0"/>
              <a:t> </a:t>
            </a:r>
            <a:r>
              <a:rPr lang="tr-TR" sz="1600" dirty="0" err="1">
                <a:solidFill>
                  <a:srgbClr val="7030A0"/>
                </a:solidFill>
              </a:rPr>
              <a:t>FirebaseAuth.AuthStateListener</a:t>
            </a:r>
            <a:r>
              <a:rPr lang="tr-TR" sz="1600" dirty="0">
                <a:solidFill>
                  <a:srgbClr val="7030A0"/>
                </a:solidFill>
              </a:rPr>
              <a:t> </a:t>
            </a:r>
            <a:r>
              <a:rPr lang="tr-T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mAuthListener</a:t>
            </a:r>
            <a: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</a:p>
          <a:p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tr-TR" dirty="0"/>
          </a:p>
          <a:p>
            <a:r>
              <a:rPr lang="tr-TR" dirty="0"/>
              <a:t>Ardından </a:t>
            </a:r>
            <a:r>
              <a:rPr lang="tr-TR" dirty="0" err="1"/>
              <a:t>onCreate</a:t>
            </a:r>
            <a:r>
              <a:rPr lang="tr-TR" dirty="0"/>
              <a:t>() metoduna giderek </a:t>
            </a:r>
            <a:r>
              <a:rPr lang="tr-TR" dirty="0" err="1"/>
              <a:t>FirebaseAuth</a:t>
            </a:r>
            <a:r>
              <a:rPr lang="tr-TR" dirty="0"/>
              <a:t> objesini başlatmanız gerekir. </a:t>
            </a:r>
          </a:p>
          <a:p>
            <a:b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endParaRPr lang="tr-TR" dirty="0"/>
          </a:p>
          <a:p>
            <a:r>
              <a:rPr lang="tr-TR" dirty="0"/>
              <a:t>        </a:t>
            </a:r>
            <a:r>
              <a:rPr lang="tr-T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mAuth</a:t>
            </a:r>
            <a:r>
              <a:rPr lang="tr-TR" sz="1600" dirty="0"/>
              <a:t> = </a:t>
            </a:r>
            <a:r>
              <a:rPr lang="tr-TR" sz="1600" dirty="0" err="1">
                <a:solidFill>
                  <a:srgbClr val="7030A0"/>
                </a:solidFill>
              </a:rPr>
              <a:t>FirebaseAuth</a:t>
            </a:r>
            <a:r>
              <a:rPr lang="tr-TR" sz="1600" dirty="0" err="1"/>
              <a:t>.</a:t>
            </a:r>
            <a:r>
              <a:rPr lang="tr-T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getInstance</a:t>
            </a:r>
            <a: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2954067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5314" y="585871"/>
            <a:ext cx="7872412" cy="573088"/>
          </a:xfrm>
        </p:spPr>
        <p:txBody>
          <a:bodyPr/>
          <a:lstStyle/>
          <a:p>
            <a:r>
              <a:rPr lang="tr-TR" sz="2300" dirty="0" err="1"/>
              <a:t>Authentication</a:t>
            </a:r>
            <a:r>
              <a:rPr lang="tr-TR" sz="2300" dirty="0"/>
              <a:t> | Kimlik Doğrulama Durumunun Dinlenmesi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405314" y="1158959"/>
            <a:ext cx="78721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Sonrasında </a:t>
            </a:r>
            <a:r>
              <a:rPr lang="tr-TR" dirty="0" err="1"/>
              <a:t>AuthStateListener</a:t>
            </a:r>
            <a:r>
              <a:rPr lang="tr-TR" dirty="0"/>
              <a:t> sayesinde kullanıcının oturum açma durumunu izleyebilirsiniz. Bunun için aşağıdaki kod parçacığını </a:t>
            </a:r>
            <a:r>
              <a:rPr lang="tr-TR" dirty="0" err="1"/>
              <a:t>onCreate</a:t>
            </a:r>
            <a:r>
              <a:rPr lang="tr-TR" dirty="0"/>
              <a:t>() metodu içerisine eklemeniz gerekmektedir.</a:t>
            </a:r>
            <a:br>
              <a:rPr lang="tr-TR" dirty="0"/>
            </a:br>
            <a:endParaRPr lang="tr-TR" sz="1600" dirty="0"/>
          </a:p>
          <a:p>
            <a:r>
              <a:rPr lang="tr-TR" sz="1600" dirty="0"/>
              <a:t>        </a:t>
            </a:r>
            <a:r>
              <a:rPr lang="tr-TR" dirty="0" err="1">
                <a:solidFill>
                  <a:schemeClr val="bg2"/>
                </a:solidFill>
              </a:rPr>
              <a:t>mAuthListener</a:t>
            </a:r>
            <a:r>
              <a:rPr lang="tr-TR" dirty="0"/>
              <a:t> = </a:t>
            </a:r>
            <a:r>
              <a:rPr lang="tr-TR" dirty="0" err="1">
                <a:solidFill>
                  <a:srgbClr val="0070C0"/>
                </a:solidFill>
              </a:rPr>
              <a:t>new</a:t>
            </a:r>
            <a:r>
              <a:rPr lang="tr-TR" dirty="0"/>
              <a:t> </a:t>
            </a:r>
            <a:r>
              <a:rPr lang="tr-TR" dirty="0" err="1">
                <a:solidFill>
                  <a:srgbClr val="7030A0"/>
                </a:solidFill>
              </a:rPr>
              <a:t>FirebaseAuth.AuthStateListener</a:t>
            </a:r>
            <a:r>
              <a:rPr lang="tr-TR" dirty="0">
                <a:solidFill>
                  <a:schemeClr val="tx1"/>
                </a:solidFill>
              </a:rPr>
              <a:t>()</a:t>
            </a:r>
            <a:r>
              <a:rPr lang="tr-TR" dirty="0">
                <a:solidFill>
                  <a:srgbClr val="7030A0"/>
                </a:solidFill>
              </a:rPr>
              <a:t> </a:t>
            </a:r>
            <a:r>
              <a:rPr lang="tr-TR" dirty="0"/>
              <a:t>{ </a:t>
            </a:r>
          </a:p>
          <a:p>
            <a:r>
              <a:rPr lang="tr-TR" dirty="0">
                <a:solidFill>
                  <a:srgbClr val="C00000"/>
                </a:solidFill>
              </a:rPr>
              <a:t>            @</a:t>
            </a:r>
            <a:r>
              <a:rPr lang="tr-TR" dirty="0" err="1">
                <a:solidFill>
                  <a:srgbClr val="C00000"/>
                </a:solidFill>
              </a:rPr>
              <a:t>Override</a:t>
            </a:r>
            <a:r>
              <a:rPr lang="tr-TR" dirty="0">
                <a:solidFill>
                  <a:srgbClr val="C00000"/>
                </a:solidFill>
              </a:rPr>
              <a:t> </a:t>
            </a:r>
          </a:p>
          <a:p>
            <a:r>
              <a:rPr lang="tr-TR" dirty="0">
                <a:solidFill>
                  <a:srgbClr val="0070C0"/>
                </a:solidFill>
              </a:rPr>
              <a:t>             </a:t>
            </a:r>
            <a:r>
              <a:rPr lang="en-US" dirty="0">
                <a:solidFill>
                  <a:srgbClr val="0070C0"/>
                </a:solidFill>
              </a:rPr>
              <a:t>public void </a:t>
            </a:r>
            <a:r>
              <a:rPr lang="en-US" dirty="0" err="1"/>
              <a:t>onAuthStateChanged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@</a:t>
            </a:r>
            <a:r>
              <a:rPr lang="en-US" dirty="0" err="1">
                <a:solidFill>
                  <a:srgbClr val="C00000"/>
                </a:solidFill>
              </a:rPr>
              <a:t>NonNull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FirebaseAuth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firebaseAuth</a:t>
            </a:r>
            <a:r>
              <a:rPr lang="en-US" dirty="0"/>
              <a:t>) { </a:t>
            </a:r>
          </a:p>
          <a:p>
            <a:r>
              <a:rPr lang="tr-TR" dirty="0">
                <a:solidFill>
                  <a:srgbClr val="7030A0"/>
                </a:solidFill>
              </a:rPr>
              <a:t>                  </a:t>
            </a:r>
            <a:r>
              <a:rPr lang="tr-TR" dirty="0" err="1">
                <a:solidFill>
                  <a:srgbClr val="7030A0"/>
                </a:solidFill>
              </a:rPr>
              <a:t>FirebaseUser</a:t>
            </a:r>
            <a:r>
              <a:rPr lang="tr-TR" dirty="0"/>
              <a:t> 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firebaseAuth.getCurrentUser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(); </a:t>
            </a:r>
          </a:p>
          <a:p>
            <a:r>
              <a:rPr lang="tr-TR" dirty="0">
                <a:solidFill>
                  <a:srgbClr val="0070C0"/>
                </a:solidFill>
              </a:rPr>
              <a:t>                  </a:t>
            </a:r>
            <a:r>
              <a:rPr lang="tr-TR" dirty="0" err="1">
                <a:solidFill>
                  <a:srgbClr val="0070C0"/>
                </a:solidFill>
              </a:rPr>
              <a:t>if</a:t>
            </a:r>
            <a:r>
              <a:rPr lang="tr-TR" dirty="0"/>
              <a:t> (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r>
              <a:rPr lang="tr-TR" dirty="0"/>
              <a:t> != </a:t>
            </a:r>
            <a:r>
              <a:rPr lang="tr-TR" dirty="0" err="1">
                <a:solidFill>
                  <a:srgbClr val="0070C0"/>
                </a:solidFill>
              </a:rPr>
              <a:t>null</a:t>
            </a:r>
            <a:r>
              <a:rPr lang="tr-TR" dirty="0"/>
              <a:t>) { </a:t>
            </a:r>
          </a:p>
          <a:p>
            <a:r>
              <a:rPr lang="tr-TR" i="1" dirty="0"/>
              <a:t>                       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// User is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signed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</a:p>
          <a:p>
            <a:r>
              <a:rPr lang="tr-TR" dirty="0"/>
              <a:t>                       </a:t>
            </a:r>
            <a:r>
              <a:rPr lang="en-US" dirty="0" err="1"/>
              <a:t>Log.d</a:t>
            </a:r>
            <a:r>
              <a:rPr lang="en-US" dirty="0"/>
              <a:t>(TAG, </a:t>
            </a:r>
            <a:r>
              <a:rPr lang="en-US" dirty="0">
                <a:solidFill>
                  <a:srgbClr val="00B050"/>
                </a:solidFill>
              </a:rPr>
              <a:t>"</a:t>
            </a:r>
            <a:r>
              <a:rPr lang="en-US" dirty="0" err="1">
                <a:solidFill>
                  <a:srgbClr val="00B050"/>
                </a:solidFill>
              </a:rPr>
              <a:t>onAuthStateChanged:signed_in</a:t>
            </a:r>
            <a:r>
              <a:rPr lang="en-US" dirty="0">
                <a:solidFill>
                  <a:srgbClr val="00B050"/>
                </a:solidFill>
              </a:rPr>
              <a:t>:" </a:t>
            </a:r>
            <a:r>
              <a:rPr lang="en-US" dirty="0"/>
              <a:t>+ </a:t>
            </a:r>
            <a:r>
              <a:rPr lang="en-US" dirty="0" err="1"/>
              <a:t>user.getUid</a:t>
            </a:r>
            <a:r>
              <a:rPr lang="en-US" dirty="0"/>
              <a:t>()); </a:t>
            </a:r>
          </a:p>
          <a:p>
            <a:r>
              <a:rPr lang="tr-TR" dirty="0"/>
              <a:t>                  } </a:t>
            </a:r>
            <a:r>
              <a:rPr lang="tr-TR" dirty="0">
                <a:solidFill>
                  <a:srgbClr val="0070C0"/>
                </a:solidFill>
              </a:rPr>
              <a:t>else</a:t>
            </a:r>
            <a:r>
              <a:rPr lang="tr-TR" dirty="0"/>
              <a:t> { </a:t>
            </a:r>
          </a:p>
          <a:p>
            <a:r>
              <a:rPr lang="tr-TR" dirty="0"/>
              <a:t>                       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User is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signed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tr-TR" dirty="0"/>
              <a:t>                       </a:t>
            </a:r>
            <a:r>
              <a:rPr lang="en-US" dirty="0" err="1"/>
              <a:t>Log.d</a:t>
            </a:r>
            <a:r>
              <a:rPr lang="en-US" dirty="0"/>
              <a:t>(TAG, </a:t>
            </a:r>
            <a:r>
              <a:rPr lang="en-US" dirty="0">
                <a:solidFill>
                  <a:srgbClr val="00B050"/>
                </a:solidFill>
              </a:rPr>
              <a:t>"</a:t>
            </a:r>
            <a:r>
              <a:rPr lang="en-US" dirty="0" err="1">
                <a:solidFill>
                  <a:srgbClr val="00B050"/>
                </a:solidFill>
              </a:rPr>
              <a:t>onAuthStateChanged:signed_out</a:t>
            </a:r>
            <a:r>
              <a:rPr lang="en-US" dirty="0">
                <a:solidFill>
                  <a:srgbClr val="00B050"/>
                </a:solidFill>
              </a:rPr>
              <a:t>"); </a:t>
            </a:r>
          </a:p>
          <a:p>
            <a:r>
              <a:rPr lang="tr-TR" dirty="0"/>
              <a:t>           } }  }; </a:t>
            </a: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37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1040" y="609934"/>
            <a:ext cx="7872412" cy="573088"/>
          </a:xfrm>
        </p:spPr>
        <p:txBody>
          <a:bodyPr/>
          <a:lstStyle/>
          <a:p>
            <a:r>
              <a:rPr lang="tr-TR" sz="2700" dirty="0" err="1"/>
              <a:t>Authentication</a:t>
            </a:r>
            <a:r>
              <a:rPr lang="tr-TR" sz="2700" dirty="0"/>
              <a:t> |</a:t>
            </a:r>
            <a:r>
              <a:rPr lang="tr-TR" sz="2700" dirty="0" err="1"/>
              <a:t>Varolan</a:t>
            </a:r>
            <a:r>
              <a:rPr lang="tr-TR" sz="2700" dirty="0"/>
              <a:t> Kullanıcı İçin Giriş Yapma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301272" y="1263369"/>
            <a:ext cx="78721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Parametre olarak e-posta adresini, parolayı alan ve onaylayan </a:t>
            </a:r>
            <a:r>
              <a:rPr lang="tr-TR" b="1" dirty="0" err="1"/>
              <a:t>signInWithEmailAndPassword</a:t>
            </a:r>
            <a:r>
              <a:rPr lang="tr-TR" b="1" dirty="0"/>
              <a:t>() </a:t>
            </a:r>
            <a:r>
              <a:rPr lang="tr-TR" dirty="0"/>
              <a:t>metodu ile var olan kullanıcılarımız için giriş yapma işlemi gerçekleştirebiliriz. Bu işlem için aşağıda bulunan kod parçacığını ilgili yere eklemeniz gerekmektedir.</a:t>
            </a:r>
            <a:br>
              <a:rPr lang="tr-TR" dirty="0"/>
            </a:br>
            <a:br>
              <a:rPr lang="tr-TR" dirty="0"/>
            </a:br>
            <a:r>
              <a:rPr lang="tr-TR" dirty="0"/>
              <a:t>      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mAuth.signInWithEmailAndPassword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password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addOnCompleteListener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this, new </a:t>
            </a:r>
            <a:r>
              <a:rPr lang="en-US" dirty="0" err="1"/>
              <a:t>OnCompleteListener</a:t>
            </a:r>
            <a:r>
              <a:rPr lang="en-US" dirty="0"/>
              <a:t>&lt;</a:t>
            </a:r>
            <a:r>
              <a:rPr lang="en-US" dirty="0" err="1"/>
              <a:t>AuthResult</a:t>
            </a:r>
            <a:r>
              <a:rPr lang="en-US" dirty="0"/>
              <a:t>&gt;() { </a:t>
            </a:r>
          </a:p>
          <a:p>
            <a:r>
              <a:rPr lang="tr-TR" dirty="0">
                <a:solidFill>
                  <a:srgbClr val="C00000"/>
                </a:solidFill>
              </a:rPr>
              <a:t>             @</a:t>
            </a:r>
            <a:r>
              <a:rPr lang="tr-TR" dirty="0" err="1">
                <a:solidFill>
                  <a:srgbClr val="C00000"/>
                </a:solidFill>
              </a:rPr>
              <a:t>Override</a:t>
            </a:r>
            <a:r>
              <a:rPr lang="tr-TR" dirty="0">
                <a:solidFill>
                  <a:srgbClr val="C00000"/>
                </a:solidFill>
              </a:rPr>
              <a:t> </a:t>
            </a:r>
          </a:p>
          <a:p>
            <a:r>
              <a:rPr lang="tr-TR" dirty="0">
                <a:solidFill>
                  <a:srgbClr val="0070C0"/>
                </a:solidFill>
              </a:rPr>
              <a:t>             </a:t>
            </a:r>
            <a:r>
              <a:rPr lang="en-US" dirty="0">
                <a:solidFill>
                  <a:srgbClr val="0070C0"/>
                </a:solidFill>
              </a:rPr>
              <a:t>public void </a:t>
            </a:r>
            <a:r>
              <a:rPr lang="en-US" dirty="0" err="1"/>
              <a:t>onComplete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@</a:t>
            </a:r>
            <a:r>
              <a:rPr lang="en-US" dirty="0" err="1">
                <a:solidFill>
                  <a:srgbClr val="C00000"/>
                </a:solidFill>
              </a:rPr>
              <a:t>NonNull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Task&lt;</a:t>
            </a:r>
            <a:r>
              <a:rPr lang="en-US" dirty="0" err="1">
                <a:solidFill>
                  <a:srgbClr val="7030A0"/>
                </a:solidFill>
              </a:rPr>
              <a:t>AuthResult</a:t>
            </a:r>
            <a:r>
              <a:rPr lang="en-US" dirty="0">
                <a:solidFill>
                  <a:srgbClr val="7030A0"/>
                </a:solidFill>
              </a:rPr>
              <a:t>&gt;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</a:t>
            </a:r>
            <a:r>
              <a:rPr lang="en-US" dirty="0"/>
              <a:t>) { </a:t>
            </a:r>
          </a:p>
          <a:p>
            <a:r>
              <a:rPr lang="tr-TR" dirty="0"/>
              <a:t>                  </a:t>
            </a:r>
            <a:r>
              <a:rPr lang="en-US" dirty="0" err="1"/>
              <a:t>Log.d</a:t>
            </a:r>
            <a:r>
              <a:rPr lang="en-US" dirty="0"/>
              <a:t>(TAG, </a:t>
            </a:r>
            <a:r>
              <a:rPr lang="en-US" dirty="0">
                <a:solidFill>
                  <a:srgbClr val="00B050"/>
                </a:solidFill>
              </a:rPr>
              <a:t>"</a:t>
            </a:r>
            <a:r>
              <a:rPr lang="en-US" dirty="0" err="1">
                <a:solidFill>
                  <a:srgbClr val="00B050"/>
                </a:solidFill>
              </a:rPr>
              <a:t>signInWithEmail:onComplete</a:t>
            </a:r>
            <a:r>
              <a:rPr lang="en-US" dirty="0">
                <a:solidFill>
                  <a:srgbClr val="00B050"/>
                </a:solidFill>
              </a:rPr>
              <a:t>:" </a:t>
            </a:r>
            <a:r>
              <a:rPr lang="en-US" dirty="0"/>
              <a:t>+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task.isSuccessful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()); </a:t>
            </a:r>
          </a:p>
          <a:p>
            <a:r>
              <a:rPr lang="tr-TR" dirty="0"/>
              <a:t>                 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if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(!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task.isSuccessful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 </a:t>
            </a:r>
            <a:r>
              <a:rPr lang="tr-TR" dirty="0"/>
              <a:t>{ </a:t>
            </a:r>
          </a:p>
          <a:p>
            <a:r>
              <a:rPr lang="tr-TR" dirty="0"/>
              <a:t>                      </a:t>
            </a:r>
            <a:r>
              <a:rPr lang="en-US" dirty="0" err="1"/>
              <a:t>Log.w</a:t>
            </a:r>
            <a:r>
              <a:rPr lang="en-US" dirty="0"/>
              <a:t>(TAG, </a:t>
            </a:r>
            <a:r>
              <a:rPr lang="en-US" dirty="0">
                <a:solidFill>
                  <a:srgbClr val="00B050"/>
                </a:solidFill>
              </a:rPr>
              <a:t>"</a:t>
            </a:r>
            <a:r>
              <a:rPr lang="en-US" dirty="0" err="1">
                <a:solidFill>
                  <a:srgbClr val="00B050"/>
                </a:solidFill>
              </a:rPr>
              <a:t>signInWithEmail:failed</a:t>
            </a:r>
            <a:r>
              <a:rPr lang="en-US" dirty="0">
                <a:solidFill>
                  <a:srgbClr val="00B050"/>
                </a:solidFill>
              </a:rPr>
              <a:t>", </a:t>
            </a:r>
            <a:r>
              <a:rPr lang="en-US" dirty="0" err="1"/>
              <a:t>task.getException</a:t>
            </a:r>
            <a:r>
              <a:rPr lang="en-US" dirty="0"/>
              <a:t>()); </a:t>
            </a:r>
          </a:p>
          <a:p>
            <a:r>
              <a:rPr lang="tr-TR" dirty="0"/>
              <a:t>                      </a:t>
            </a:r>
            <a:r>
              <a:rPr lang="tr-TR" dirty="0" err="1"/>
              <a:t>Toast.makeText</a:t>
            </a:r>
            <a:r>
              <a:rPr lang="tr-TR" dirty="0"/>
              <a:t>(</a:t>
            </a:r>
            <a:r>
              <a:rPr lang="tr-TR" dirty="0" err="1"/>
              <a:t>EmailPasswordActivity.</a:t>
            </a:r>
            <a:r>
              <a:rPr lang="tr-TR" dirty="0" err="1">
                <a:solidFill>
                  <a:srgbClr val="0070C0"/>
                </a:solidFill>
              </a:rPr>
              <a:t>this</a:t>
            </a:r>
            <a:r>
              <a:rPr lang="tr-TR" dirty="0"/>
              <a:t>, </a:t>
            </a:r>
            <a:r>
              <a:rPr lang="tr-TR" dirty="0" err="1"/>
              <a:t>R.</a:t>
            </a:r>
            <a:r>
              <a:rPr lang="tr-TR" dirty="0" err="1">
                <a:solidFill>
                  <a:srgbClr val="0070C0"/>
                </a:solidFill>
              </a:rPr>
              <a:t>string</a:t>
            </a:r>
            <a:r>
              <a:rPr lang="tr-TR" dirty="0" err="1"/>
              <a:t>.auth_failed</a:t>
            </a:r>
            <a:r>
              <a:rPr lang="tr-TR" dirty="0"/>
              <a:t>, </a:t>
            </a:r>
          </a:p>
          <a:p>
            <a:r>
              <a:rPr lang="tr-TR" dirty="0"/>
              <a:t>                      </a:t>
            </a:r>
            <a:r>
              <a:rPr lang="tr-TR" dirty="0" err="1"/>
              <a:t>Toast.LENGTH_SHORT</a:t>
            </a:r>
            <a:r>
              <a:rPr lang="tr-TR" dirty="0"/>
              <a:t>).</a:t>
            </a:r>
            <a:r>
              <a:rPr lang="tr-TR" dirty="0" err="1"/>
              <a:t>show</a:t>
            </a:r>
            <a:r>
              <a:rPr lang="tr-TR" dirty="0"/>
              <a:t>(); </a:t>
            </a:r>
          </a:p>
          <a:p>
            <a:r>
              <a:rPr lang="tr-TR" dirty="0"/>
              <a:t>} }  }); 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830626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9588" y="658060"/>
            <a:ext cx="7872412" cy="573088"/>
          </a:xfrm>
        </p:spPr>
        <p:txBody>
          <a:bodyPr/>
          <a:lstStyle/>
          <a:p>
            <a:r>
              <a:rPr lang="tr-TR" sz="2700" dirty="0" err="1"/>
              <a:t>Authentication</a:t>
            </a:r>
            <a:r>
              <a:rPr lang="tr-TR" sz="2700" dirty="0"/>
              <a:t> | Kullanıcı Bilgilerine Erişim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509588" y="1231148"/>
            <a:ext cx="78721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Bir kullanıcı başarılı bir şekilde oturum açtıysa hesap bilgilerini herhangi bir noktada </a:t>
            </a:r>
            <a:r>
              <a:rPr lang="tr-TR" b="1" dirty="0" err="1"/>
              <a:t>getCurrentUser</a:t>
            </a:r>
            <a:r>
              <a:rPr lang="tr-TR" b="1" dirty="0"/>
              <a:t>() </a:t>
            </a:r>
            <a:r>
              <a:rPr lang="tr-TR" dirty="0"/>
              <a:t>metodu ile alabilirsiniz. Bunun için aşağıdaki kod parçacığını eklemeniz gerekmektedir. </a:t>
            </a:r>
            <a:br>
              <a:rPr lang="tr-TR" dirty="0"/>
            </a:br>
            <a:r>
              <a:rPr lang="tr-TR" dirty="0"/>
              <a:t>      </a:t>
            </a:r>
          </a:p>
          <a:p>
            <a:r>
              <a:rPr lang="tr-TR" dirty="0"/>
              <a:t>       </a:t>
            </a:r>
            <a:r>
              <a:rPr lang="tr-TR" dirty="0" err="1">
                <a:solidFill>
                  <a:srgbClr val="7030A0"/>
                </a:solidFill>
              </a:rPr>
              <a:t>FirebaseUser</a:t>
            </a:r>
            <a:r>
              <a:rPr lang="tr-TR" dirty="0"/>
              <a:t>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tr-TR" dirty="0"/>
              <a:t> = </a:t>
            </a:r>
            <a:r>
              <a:rPr lang="tr-TR" dirty="0" err="1">
                <a:solidFill>
                  <a:srgbClr val="7030A0"/>
                </a:solidFill>
              </a:rPr>
              <a:t>FirebaseAuth</a:t>
            </a:r>
            <a:r>
              <a:rPr lang="tr-TR" dirty="0" err="1"/>
              <a:t>.getInstance</a:t>
            </a:r>
            <a:r>
              <a:rPr lang="tr-TR" dirty="0"/>
              <a:t>().</a:t>
            </a:r>
            <a:r>
              <a:rPr lang="tr-TR" dirty="0" err="1"/>
              <a:t>getCurrentUser</a:t>
            </a:r>
            <a:r>
              <a:rPr lang="tr-TR" dirty="0"/>
              <a:t>(); </a:t>
            </a:r>
          </a:p>
          <a:p>
            <a:r>
              <a:rPr lang="tr-TR" dirty="0">
                <a:solidFill>
                  <a:srgbClr val="0070C0"/>
                </a:solidFill>
              </a:rPr>
              <a:t>          </a:t>
            </a:r>
            <a:r>
              <a:rPr lang="tr-TR" dirty="0" err="1">
                <a:solidFill>
                  <a:srgbClr val="0070C0"/>
                </a:solidFill>
              </a:rPr>
              <a:t>if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/>
              <a:t>(</a:t>
            </a:r>
            <a:r>
              <a:rPr lang="tr-TR" dirty="0" err="1"/>
              <a:t>user</a:t>
            </a:r>
            <a:r>
              <a:rPr lang="tr-TR" dirty="0"/>
              <a:t> != </a:t>
            </a:r>
            <a:r>
              <a:rPr lang="tr-TR" dirty="0" err="1">
                <a:solidFill>
                  <a:srgbClr val="0070C0"/>
                </a:solidFill>
              </a:rPr>
              <a:t>null</a:t>
            </a:r>
            <a:r>
              <a:rPr lang="tr-TR" dirty="0"/>
              <a:t>) { </a:t>
            </a:r>
          </a:p>
          <a:p>
            <a:r>
              <a:rPr lang="tr-TR" dirty="0"/>
              <a:t>              </a:t>
            </a:r>
            <a:r>
              <a:rPr lang="tr-TR" dirty="0" err="1"/>
              <a:t>String</a:t>
            </a:r>
            <a:r>
              <a:rPr lang="tr-TR" dirty="0"/>
              <a:t> name 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tr-TR" dirty="0" err="1"/>
              <a:t>.getDisplayName</a:t>
            </a:r>
            <a:r>
              <a:rPr lang="tr-TR" dirty="0"/>
              <a:t>(); </a:t>
            </a:r>
          </a:p>
          <a:p>
            <a:r>
              <a:rPr lang="tr-TR" dirty="0"/>
              <a:t>              </a:t>
            </a:r>
            <a:r>
              <a:rPr lang="tr-TR" dirty="0" err="1"/>
              <a:t>String</a:t>
            </a:r>
            <a:r>
              <a:rPr lang="tr-TR" dirty="0"/>
              <a:t> </a:t>
            </a:r>
            <a:r>
              <a:rPr lang="tr-TR" dirty="0" err="1"/>
              <a:t>email</a:t>
            </a:r>
            <a:r>
              <a:rPr lang="tr-TR" dirty="0"/>
              <a:t> =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tr-TR" dirty="0" err="1"/>
              <a:t>.getEmail</a:t>
            </a:r>
            <a:r>
              <a:rPr lang="tr-TR" dirty="0"/>
              <a:t>(); </a:t>
            </a:r>
          </a:p>
          <a:p>
            <a:r>
              <a:rPr lang="tr-TR" dirty="0"/>
              <a:t>              </a:t>
            </a:r>
            <a:r>
              <a:rPr lang="tr-TR" dirty="0" err="1"/>
              <a:t>Uri</a:t>
            </a:r>
            <a:r>
              <a:rPr lang="tr-TR" dirty="0"/>
              <a:t> </a:t>
            </a:r>
            <a:r>
              <a:rPr lang="tr-TR" dirty="0" err="1"/>
              <a:t>photoUrl</a:t>
            </a:r>
            <a:r>
              <a:rPr lang="tr-TR" dirty="0"/>
              <a:t> =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tr-TR" dirty="0" err="1"/>
              <a:t>.getPhotoUrl</a:t>
            </a:r>
            <a:r>
              <a:rPr lang="tr-TR" dirty="0"/>
              <a:t>(); </a:t>
            </a:r>
          </a:p>
          <a:p>
            <a:r>
              <a:rPr lang="tr-TR" dirty="0">
                <a:solidFill>
                  <a:srgbClr val="0070C0"/>
                </a:solidFill>
              </a:rPr>
              <a:t>              </a:t>
            </a:r>
            <a:br>
              <a:rPr lang="tr-TR" dirty="0">
                <a:solidFill>
                  <a:srgbClr val="0070C0"/>
                </a:solidFill>
              </a:rPr>
            </a:br>
            <a:r>
              <a:rPr lang="tr-TR" dirty="0">
                <a:solidFill>
                  <a:srgbClr val="0070C0"/>
                </a:solidFill>
              </a:rPr>
              <a:t>              </a:t>
            </a:r>
            <a:r>
              <a:rPr lang="tr-TR" dirty="0" err="1">
                <a:solidFill>
                  <a:srgbClr val="0070C0"/>
                </a:solidFill>
              </a:rPr>
              <a:t>boolean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/>
              <a:t>emailVerified</a:t>
            </a:r>
            <a:r>
              <a:rPr lang="tr-TR" dirty="0"/>
              <a:t> =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tr-TR" dirty="0" err="1"/>
              <a:t>.</a:t>
            </a:r>
            <a:r>
              <a:rPr lang="tr-TR" dirty="0" err="1">
                <a:solidFill>
                  <a:srgbClr val="7030A0"/>
                </a:solidFill>
              </a:rPr>
              <a:t>isEmailVerified</a:t>
            </a:r>
            <a:r>
              <a:rPr lang="tr-TR" dirty="0">
                <a:solidFill>
                  <a:srgbClr val="7030A0"/>
                </a:solidFill>
              </a:rPr>
              <a:t>(); </a:t>
            </a:r>
          </a:p>
          <a:p>
            <a:r>
              <a:rPr lang="tr-TR" dirty="0"/>
              <a:t>              </a:t>
            </a:r>
            <a:r>
              <a:rPr lang="tr-TR" dirty="0" err="1"/>
              <a:t>String</a:t>
            </a:r>
            <a:r>
              <a:rPr lang="tr-TR" dirty="0"/>
              <a:t> </a:t>
            </a:r>
            <a:r>
              <a:rPr lang="tr-TR" dirty="0" err="1"/>
              <a:t>uid</a:t>
            </a:r>
            <a:r>
              <a:rPr lang="tr-TR" dirty="0"/>
              <a:t> =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tr-TR" dirty="0" err="1"/>
              <a:t>.getUid</a:t>
            </a:r>
            <a:r>
              <a:rPr lang="tr-TR" dirty="0"/>
              <a:t>(); </a:t>
            </a:r>
          </a:p>
          <a:p>
            <a:r>
              <a:rPr lang="tr-TR" dirty="0"/>
              <a:t>}  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59041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0D58B4E-2432-AB46-A04D-9597FA74C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1. Gün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9D667-E4FD-2642-A823-8819A4998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dirty="0" err="1"/>
              <a:t>Firebase</a:t>
            </a:r>
            <a:r>
              <a:rPr lang="tr-TR" dirty="0"/>
              <a:t> Giriş</a:t>
            </a:r>
          </a:p>
        </p:txBody>
      </p:sp>
    </p:spTree>
    <p:extLst>
      <p:ext uri="{BB962C8B-B14F-4D97-AF65-F5344CB8AC3E}">
        <p14:creationId xmlns:p14="http://schemas.microsoft.com/office/powerpoint/2010/main" val="2209936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0D58B4E-2432-AB46-A04D-9597FA74C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2. Gün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9D667-E4FD-2642-A823-8819A4998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 err="1"/>
              <a:t>Navigation</a:t>
            </a:r>
            <a:r>
              <a:rPr lang="tr-TR" dirty="0"/>
              <a:t> </a:t>
            </a:r>
            <a:r>
              <a:rPr lang="tr-TR" dirty="0" err="1"/>
              <a:t>Drawer</a:t>
            </a:r>
            <a:r>
              <a:rPr lang="tr-TR" dirty="0"/>
              <a:t> Detaylı İnceleme</a:t>
            </a:r>
          </a:p>
        </p:txBody>
      </p:sp>
    </p:spTree>
    <p:extLst>
      <p:ext uri="{BB962C8B-B14F-4D97-AF65-F5344CB8AC3E}">
        <p14:creationId xmlns:p14="http://schemas.microsoft.com/office/powerpoint/2010/main" val="2880676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ED203-3FDF-D54C-AC81-EAD47F34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Bugün Neler Yapacağız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E67D6C-7DF0-1D4E-A61F-C448FAC4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Dün </a:t>
            </a:r>
            <a:r>
              <a:rPr lang="tr-TR" dirty="0" err="1"/>
              <a:t>Login</a:t>
            </a:r>
            <a:r>
              <a:rPr lang="tr-TR" dirty="0"/>
              <a:t> Activity ve </a:t>
            </a:r>
            <a:r>
              <a:rPr lang="tr-TR" dirty="0" err="1"/>
              <a:t>Register</a:t>
            </a:r>
            <a:r>
              <a:rPr lang="tr-TR" dirty="0"/>
              <a:t> Activity tamamladık.</a:t>
            </a:r>
          </a:p>
          <a:p>
            <a:r>
              <a:rPr lang="tr-TR" dirty="0"/>
              <a:t>Bugün </a:t>
            </a:r>
            <a:r>
              <a:rPr lang="tr-TR" dirty="0" err="1"/>
              <a:t>Navigation</a:t>
            </a:r>
            <a:r>
              <a:rPr lang="tr-TR" dirty="0"/>
              <a:t> </a:t>
            </a:r>
            <a:r>
              <a:rPr lang="tr-TR" dirty="0" err="1"/>
              <a:t>Drawer</a:t>
            </a:r>
            <a:r>
              <a:rPr lang="tr-TR" dirty="0"/>
              <a:t> içindeki </a:t>
            </a:r>
            <a:r>
              <a:rPr lang="tr-TR" dirty="0" err="1"/>
              <a:t>Fragmentlarımızı</a:t>
            </a:r>
            <a:r>
              <a:rPr lang="tr-TR" dirty="0"/>
              <a:t> geliştireceğiz.</a:t>
            </a:r>
          </a:p>
        </p:txBody>
      </p:sp>
    </p:spTree>
    <p:extLst>
      <p:ext uri="{BB962C8B-B14F-4D97-AF65-F5344CB8AC3E}">
        <p14:creationId xmlns:p14="http://schemas.microsoft.com/office/powerpoint/2010/main" val="1828356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NavigationDrawer</a:t>
            </a:r>
            <a:r>
              <a:rPr lang="tr-TR" dirty="0"/>
              <a:t> Tasarımı</a:t>
            </a:r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774492"/>
            <a:ext cx="423511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>
                <a:solidFill>
                  <a:srgbClr val="1C1C1C"/>
                </a:solidFill>
              </a:rPr>
              <a:t>NavigationDrawer</a:t>
            </a:r>
            <a:r>
              <a:rPr lang="tr-TR" dirty="0">
                <a:solidFill>
                  <a:srgbClr val="1C1C1C"/>
                </a:solidFill>
              </a:rPr>
              <a:t> üzerinde Ana Sayfa, Profilim ve Çıkış Yap menüleri bulunmaktadır.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3740E-B9A3-EF4F-A630-FE59963A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871" y="704099"/>
            <a:ext cx="2174802" cy="38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45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5032" y="271459"/>
            <a:ext cx="5783262" cy="573088"/>
          </a:xfrm>
        </p:spPr>
        <p:txBody>
          <a:bodyPr/>
          <a:lstStyle/>
          <a:p>
            <a:r>
              <a:rPr lang="tr-TR" dirty="0" err="1"/>
              <a:t>Navigation</a:t>
            </a:r>
            <a:r>
              <a:rPr lang="tr-TR" dirty="0"/>
              <a:t> </a:t>
            </a:r>
            <a:r>
              <a:rPr lang="tr-TR" dirty="0" err="1"/>
              <a:t>Drawer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FD5A5-6E76-474A-A4C1-04872582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199" y="1141325"/>
            <a:ext cx="2048189" cy="36412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28C5D0-6E1D-A143-9B2C-6DA8B459534F}"/>
              </a:ext>
            </a:extLst>
          </p:cNvPr>
          <p:cNvSpPr/>
          <p:nvPr/>
        </p:nvSpPr>
        <p:spPr>
          <a:xfrm>
            <a:off x="425032" y="107489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 err="1"/>
              <a:t>Navigation</a:t>
            </a:r>
            <a:r>
              <a:rPr lang="tr-TR" dirty="0"/>
              <a:t> </a:t>
            </a:r>
            <a:r>
              <a:rPr lang="tr-TR" dirty="0" err="1"/>
              <a:t>Drawer</a:t>
            </a:r>
            <a:r>
              <a:rPr lang="tr-TR" dirty="0"/>
              <a:t> , </a:t>
            </a:r>
            <a:r>
              <a:rPr lang="tr-TR" dirty="0" err="1"/>
              <a:t>toggle</a:t>
            </a:r>
            <a:r>
              <a:rPr lang="tr-TR" dirty="0"/>
              <a:t> menüye tıkladığımızda </a:t>
            </a:r>
            <a:r>
              <a:rPr lang="tr-TR" dirty="0" err="1"/>
              <a:t>slide</a:t>
            </a:r>
            <a:r>
              <a:rPr lang="tr-TR" dirty="0"/>
              <a:t> şeklinde açılan </a:t>
            </a:r>
            <a:r>
              <a:rPr lang="tr-TR" dirty="0" err="1"/>
              <a:t>componenttir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877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9904" y="633997"/>
            <a:ext cx="7872412" cy="573088"/>
          </a:xfrm>
        </p:spPr>
        <p:txBody>
          <a:bodyPr/>
          <a:lstStyle/>
          <a:p>
            <a:r>
              <a:rPr lang="tr-TR" sz="2400" dirty="0" err="1"/>
              <a:t>NavigationDrawer</a:t>
            </a:r>
            <a:r>
              <a:rPr lang="tr-TR" sz="2400" dirty="0"/>
              <a:t> Proje Yapısı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629904" y="1287433"/>
            <a:ext cx="7872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Oluşan projemizde </a:t>
            </a:r>
            <a:r>
              <a:rPr lang="tr-TR" dirty="0" err="1"/>
              <a:t>NavigationDrawer</a:t>
            </a:r>
            <a:r>
              <a:rPr lang="tr-TR" dirty="0"/>
              <a:t> için bizi karşılayan dosya hiyerarşisi şu şekildedir:</a:t>
            </a: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B8E94-A35E-3546-A656-D1002869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03" y="2186071"/>
            <a:ext cx="20701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4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272" y="283745"/>
            <a:ext cx="7872412" cy="573088"/>
          </a:xfrm>
        </p:spPr>
        <p:txBody>
          <a:bodyPr/>
          <a:lstStyle/>
          <a:p>
            <a:r>
              <a:rPr lang="tr-TR" sz="2400" dirty="0" err="1">
                <a:solidFill>
                  <a:schemeClr val="tx1"/>
                </a:solidFill>
              </a:rPr>
              <a:t>onNavigationItemSelected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Eventi</a:t>
            </a:r>
            <a:endParaRPr lang="tr-TR" sz="2400" dirty="0">
              <a:solidFill>
                <a:schemeClr val="tx1"/>
              </a:solidFill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389272" y="856833"/>
            <a:ext cx="78721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C00000"/>
                </a:solidFill>
              </a:rPr>
              <a:t>onNavigationItemSelected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>
                <a:solidFill>
                  <a:srgbClr val="1C1C1C"/>
                </a:solidFill>
              </a:rPr>
              <a:t>uygulamamızı başlangıçta </a:t>
            </a:r>
            <a:br>
              <a:rPr lang="tr-TR" dirty="0">
                <a:solidFill>
                  <a:srgbClr val="1C1C1C"/>
                </a:solidFill>
              </a:rPr>
            </a:br>
            <a:r>
              <a:rPr lang="tr-TR" dirty="0" err="1">
                <a:solidFill>
                  <a:srgbClr val="1C1C1C"/>
                </a:solidFill>
              </a:rPr>
              <a:t>Navigation</a:t>
            </a:r>
            <a:r>
              <a:rPr lang="tr-TR" dirty="0">
                <a:solidFill>
                  <a:srgbClr val="1C1C1C"/>
                </a:solidFill>
              </a:rPr>
              <a:t> </a:t>
            </a:r>
            <a:r>
              <a:rPr lang="tr-TR" dirty="0" err="1">
                <a:solidFill>
                  <a:srgbClr val="1C1C1C"/>
                </a:solidFill>
              </a:rPr>
              <a:t>Drawer</a:t>
            </a:r>
            <a:r>
              <a:rPr lang="tr-TR" dirty="0">
                <a:solidFill>
                  <a:srgbClr val="1C1C1C"/>
                </a:solidFill>
              </a:rPr>
              <a:t> ile oluşturduğumuz için </a:t>
            </a:r>
          </a:p>
          <a:p>
            <a:r>
              <a:rPr lang="tr-TR" dirty="0" err="1">
                <a:solidFill>
                  <a:srgbClr val="1C1C1C"/>
                </a:solidFill>
              </a:rPr>
              <a:t>MainActivity’de</a:t>
            </a:r>
            <a:r>
              <a:rPr lang="tr-TR" dirty="0">
                <a:solidFill>
                  <a:srgbClr val="1C1C1C"/>
                </a:solidFill>
              </a:rPr>
              <a:t> otomatik olarak gelir.</a:t>
            </a:r>
            <a:br>
              <a:rPr lang="tr-TR" dirty="0">
                <a:solidFill>
                  <a:srgbClr val="1C1C1C"/>
                </a:solidFill>
              </a:rPr>
            </a:br>
            <a:br>
              <a:rPr lang="tr-TR" dirty="0">
                <a:solidFill>
                  <a:srgbClr val="1C1C1C"/>
                </a:solidFill>
              </a:rPr>
            </a:br>
            <a:endParaRPr lang="tr-TR" dirty="0">
              <a:solidFill>
                <a:srgbClr val="1C1C1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B29B0-D5BF-7C4E-8CCF-078C22D7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20" y="1109241"/>
            <a:ext cx="2048189" cy="3641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4E4844-B61A-7148-9FBB-3DD888AC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40" y="1612390"/>
            <a:ext cx="3276349" cy="22338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AA4100-F797-D54F-BF8B-0A5E07B9EE09}"/>
              </a:ext>
            </a:extLst>
          </p:cNvPr>
          <p:cNvSpPr/>
          <p:nvPr/>
        </p:nvSpPr>
        <p:spPr>
          <a:xfrm>
            <a:off x="389040" y="391043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 err="1">
                <a:solidFill>
                  <a:srgbClr val="1C1C1C"/>
                </a:solidFill>
              </a:rPr>
              <a:t>NavigationDrawer</a:t>
            </a:r>
            <a:r>
              <a:rPr lang="tr-TR" dirty="0">
                <a:solidFill>
                  <a:srgbClr val="1C1C1C"/>
                </a:solidFill>
              </a:rPr>
              <a:t> üzerinde herhangi bir </a:t>
            </a:r>
            <a:r>
              <a:rPr lang="tr-TR" dirty="0" err="1">
                <a:solidFill>
                  <a:srgbClr val="1C1C1C"/>
                </a:solidFill>
              </a:rPr>
              <a:t>item</a:t>
            </a:r>
            <a:r>
              <a:rPr lang="tr-TR" dirty="0">
                <a:solidFill>
                  <a:srgbClr val="1C1C1C"/>
                </a:solidFill>
              </a:rPr>
              <a:t> örneğin</a:t>
            </a:r>
            <a:br>
              <a:rPr lang="tr-TR" dirty="0">
                <a:solidFill>
                  <a:srgbClr val="1C1C1C"/>
                </a:solidFill>
              </a:rPr>
            </a:br>
            <a:r>
              <a:rPr lang="tr-TR" dirty="0">
                <a:solidFill>
                  <a:srgbClr val="1C1C1C"/>
                </a:solidFill>
              </a:rPr>
              <a:t>resimdeki Ana Sayfa, Profilim veya Çıkış Yap seçildiğinde </a:t>
            </a:r>
            <a:r>
              <a:rPr lang="tr-TR" dirty="0" err="1">
                <a:solidFill>
                  <a:srgbClr val="C00000"/>
                </a:solidFill>
              </a:rPr>
              <a:t>onNavigationItemSelected</a:t>
            </a:r>
            <a:r>
              <a:rPr lang="tr-TR" dirty="0"/>
              <a:t> </a:t>
            </a:r>
            <a:r>
              <a:rPr lang="tr-TR" dirty="0" err="1">
                <a:solidFill>
                  <a:srgbClr val="1C1C1C"/>
                </a:solidFill>
              </a:rPr>
              <a:t>eventini</a:t>
            </a:r>
            <a:r>
              <a:rPr lang="tr-TR" dirty="0">
                <a:solidFill>
                  <a:srgbClr val="1C1C1C"/>
                </a:solidFill>
              </a:rPr>
              <a:t> kullanırız.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44901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HomeFragment</a:t>
            </a:r>
            <a:endParaRPr lang="tr-TR" dirty="0"/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373439"/>
            <a:ext cx="423511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>
                <a:solidFill>
                  <a:srgbClr val="1C1C1C"/>
                </a:solidFill>
              </a:rPr>
              <a:t>HomeFragment</a:t>
            </a:r>
            <a:r>
              <a:rPr lang="tr-TR" dirty="0">
                <a:solidFill>
                  <a:srgbClr val="1C1C1C"/>
                </a:solidFill>
              </a:rPr>
              <a:t> sayfasında kullanıcının gezdiği yerleri post şeklinde paylaşması düşünülerek, fotoğraf, başlık ve açıklama şeklinde bir tasarım yapılmıştır. Burada </a:t>
            </a:r>
            <a:r>
              <a:rPr lang="tr-TR" dirty="0" err="1">
                <a:solidFill>
                  <a:srgbClr val="1C1C1C"/>
                </a:solidFill>
              </a:rPr>
              <a:t>listview</a:t>
            </a:r>
            <a:r>
              <a:rPr lang="tr-TR" dirty="0">
                <a:solidFill>
                  <a:srgbClr val="1C1C1C"/>
                </a:solidFill>
              </a:rPr>
              <a:t> özelleştirme yöntemi kullanılmaktadır.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27B09-EBC3-CB4F-A587-57659FD0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371" y="704099"/>
            <a:ext cx="2174802" cy="38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96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HomeFragment</a:t>
            </a:r>
            <a:endParaRPr lang="tr-TR" dirty="0"/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373439"/>
            <a:ext cx="423511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>
                <a:solidFill>
                  <a:srgbClr val="1C1C1C"/>
                </a:solidFill>
              </a:rPr>
              <a:t>HomeFragment</a:t>
            </a:r>
            <a:r>
              <a:rPr lang="tr-TR" dirty="0">
                <a:solidFill>
                  <a:srgbClr val="1C1C1C"/>
                </a:solidFill>
              </a:rPr>
              <a:t> sayfasında ilgili listeye tıkladığında liste bilgilerini içeren </a:t>
            </a:r>
            <a:r>
              <a:rPr lang="tr-TR" dirty="0" err="1">
                <a:solidFill>
                  <a:srgbClr val="1C1C1C"/>
                </a:solidFill>
              </a:rPr>
              <a:t>AlertDialog</a:t>
            </a:r>
            <a:r>
              <a:rPr lang="tr-TR" dirty="0">
                <a:solidFill>
                  <a:srgbClr val="1C1C1C"/>
                </a:solidFill>
              </a:rPr>
              <a:t> kullanılmaktadır.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DDB17-8053-CA4D-9647-4433A2FE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991" y="704099"/>
            <a:ext cx="2161314" cy="38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5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ProfileFragment</a:t>
            </a:r>
            <a:endParaRPr lang="tr-TR" dirty="0"/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373439"/>
            <a:ext cx="423511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 err="1">
                <a:solidFill>
                  <a:srgbClr val="1C1C1C"/>
                </a:solidFill>
              </a:rPr>
              <a:t>ProfileFragment</a:t>
            </a:r>
            <a:r>
              <a:rPr lang="tr-TR" dirty="0">
                <a:solidFill>
                  <a:srgbClr val="1C1C1C"/>
                </a:solidFill>
              </a:rPr>
              <a:t> menüsüne tıkladığında kullanıcı profil fotoğrafı, kullanıcı adı, kullanıcı biyografisi ve gezdiği iller bilgileri bulunan bir ekran açılmaktadır. Burada bulunan </a:t>
            </a:r>
            <a:r>
              <a:rPr lang="tr-TR" dirty="0" err="1">
                <a:solidFill>
                  <a:srgbClr val="1C1C1C"/>
                </a:solidFill>
              </a:rPr>
              <a:t>instagram</a:t>
            </a:r>
            <a:r>
              <a:rPr lang="tr-TR" dirty="0">
                <a:solidFill>
                  <a:srgbClr val="1C1C1C"/>
                </a:solidFill>
              </a:rPr>
              <a:t> ikonuna tıklandığında kullanıcının </a:t>
            </a:r>
            <a:r>
              <a:rPr lang="tr-TR" dirty="0" err="1">
                <a:solidFill>
                  <a:srgbClr val="1C1C1C"/>
                </a:solidFill>
              </a:rPr>
              <a:t>instagram</a:t>
            </a:r>
            <a:r>
              <a:rPr lang="tr-TR" dirty="0">
                <a:solidFill>
                  <a:srgbClr val="1C1C1C"/>
                </a:solidFill>
              </a:rPr>
              <a:t> sayfasına yönlenmektedir.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5378E-34F7-8A41-A2D5-4515E7F9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09" y="704099"/>
            <a:ext cx="2054016" cy="36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0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1">
            <a:extLst>
              <a:ext uri="{FF2B5EF4-FFF2-40B4-BE49-F238E27FC236}">
                <a16:creationId xmlns:a16="http://schemas.microsoft.com/office/drawing/2014/main" id="{0DBAECEC-9EE8-8741-BCF9-82D5A703D484}"/>
              </a:ext>
            </a:extLst>
          </p:cNvPr>
          <p:cNvSpPr txBox="1">
            <a:spLocks/>
          </p:cNvSpPr>
          <p:nvPr/>
        </p:nvSpPr>
        <p:spPr>
          <a:xfrm>
            <a:off x="513346" y="704099"/>
            <a:ext cx="3104149" cy="573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SignOut</a:t>
            </a:r>
            <a:endParaRPr lang="tr-TR" dirty="0"/>
          </a:p>
        </p:txBody>
      </p:sp>
      <p:sp>
        <p:nvSpPr>
          <p:cNvPr id="8" name="Metin Yer Tutucusu 2">
            <a:extLst>
              <a:ext uri="{FF2B5EF4-FFF2-40B4-BE49-F238E27FC236}">
                <a16:creationId xmlns:a16="http://schemas.microsoft.com/office/drawing/2014/main" id="{7ADBCB34-7FEC-6E45-A95B-2B502EF67CDA}"/>
              </a:ext>
            </a:extLst>
          </p:cNvPr>
          <p:cNvSpPr txBox="1">
            <a:spLocks/>
          </p:cNvSpPr>
          <p:nvPr/>
        </p:nvSpPr>
        <p:spPr>
          <a:xfrm>
            <a:off x="513346" y="1373439"/>
            <a:ext cx="4235117" cy="2292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dirty="0">
                <a:solidFill>
                  <a:srgbClr val="1C1C1C"/>
                </a:solidFill>
              </a:rPr>
              <a:t>Kullanıcı </a:t>
            </a:r>
            <a:r>
              <a:rPr lang="tr-TR" dirty="0" err="1">
                <a:solidFill>
                  <a:srgbClr val="1C1C1C"/>
                </a:solidFill>
              </a:rPr>
              <a:t>SignOut</a:t>
            </a:r>
            <a:r>
              <a:rPr lang="tr-TR" dirty="0">
                <a:solidFill>
                  <a:srgbClr val="1C1C1C"/>
                </a:solidFill>
              </a:rPr>
              <a:t> menüsüne tıkladığında kullanıcının </a:t>
            </a:r>
            <a:r>
              <a:rPr lang="tr-TR" dirty="0" err="1">
                <a:solidFill>
                  <a:srgbClr val="1C1C1C"/>
                </a:solidFill>
              </a:rPr>
              <a:t>Firebase</a:t>
            </a:r>
            <a:r>
              <a:rPr lang="tr-TR" dirty="0">
                <a:solidFill>
                  <a:srgbClr val="1C1C1C"/>
                </a:solidFill>
              </a:rPr>
              <a:t> oturumu sonlanarak </a:t>
            </a:r>
            <a:r>
              <a:rPr lang="tr-TR" dirty="0" err="1">
                <a:solidFill>
                  <a:srgbClr val="1C1C1C"/>
                </a:solidFill>
              </a:rPr>
              <a:t>Login</a:t>
            </a:r>
            <a:r>
              <a:rPr lang="tr-TR" dirty="0">
                <a:solidFill>
                  <a:srgbClr val="1C1C1C"/>
                </a:solidFill>
              </a:rPr>
              <a:t> sayfasına yönlenmektedir..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0625E-CAA9-504C-BADE-2EA37EE5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10" y="704099"/>
            <a:ext cx="2174802" cy="38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4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ED0A0414-A7B6-4313-9CEA-F1D86F1DEBF5}"/>
              </a:ext>
            </a:extLst>
          </p:cNvPr>
          <p:cNvSpPr txBox="1"/>
          <p:nvPr/>
        </p:nvSpPr>
        <p:spPr>
          <a:xfrm>
            <a:off x="669214" y="902259"/>
            <a:ext cx="3001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 err="1"/>
              <a:t>Firebase</a:t>
            </a:r>
            <a:r>
              <a:rPr lang="tr-TR" sz="2800" b="1" dirty="0"/>
              <a:t> Nedir ?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3940AAC-E341-42D5-81FC-7F307D4CBAD4}"/>
              </a:ext>
            </a:extLst>
          </p:cNvPr>
          <p:cNvSpPr txBox="1"/>
          <p:nvPr/>
        </p:nvSpPr>
        <p:spPr>
          <a:xfrm>
            <a:off x="680738" y="1633033"/>
            <a:ext cx="7567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800" dirty="0" err="1"/>
              <a:t>Firebase</a:t>
            </a:r>
            <a:r>
              <a:rPr lang="tr-TR" sz="1800" dirty="0"/>
              <a:t> uygulamalarımız için yönetim, kullanım takip, veri depolama, bildirim gönderme gibi işlemleri, ekstra bir sunucuya ve sunucu taraflı kod yazmaya gerek kalmadan gerçekleştiren, yeni geliştirici dostu </a:t>
            </a:r>
            <a:r>
              <a:rPr lang="tr-TR" sz="1800" dirty="0" err="1"/>
              <a:t>arayüzünde</a:t>
            </a:r>
            <a:r>
              <a:rPr lang="tr-TR" sz="1800" dirty="0"/>
              <a:t> </a:t>
            </a:r>
            <a:r>
              <a:rPr lang="tr-TR" sz="1800" dirty="0" err="1"/>
              <a:t>Realtime</a:t>
            </a:r>
            <a:r>
              <a:rPr lang="tr-TR" sz="1800" dirty="0"/>
              <a:t> Database, Notification, Remote </a:t>
            </a:r>
            <a:r>
              <a:rPr lang="tr-TR" sz="1800" dirty="0" err="1"/>
              <a:t>Config</a:t>
            </a:r>
            <a:r>
              <a:rPr lang="tr-TR" sz="1800" dirty="0"/>
              <a:t>, </a:t>
            </a:r>
            <a:r>
              <a:rPr lang="tr-TR" sz="1800" dirty="0" err="1"/>
              <a:t>Storage,Firebase</a:t>
            </a:r>
            <a:r>
              <a:rPr lang="tr-TR" sz="1800" dirty="0"/>
              <a:t> ML Kit gibi güçlü özelliklerle donatılmış her uygulama için ayrı ayrı ulaşım imkanı sağlayan platformdur.</a:t>
            </a:r>
          </a:p>
        </p:txBody>
      </p:sp>
    </p:spTree>
    <p:extLst>
      <p:ext uri="{BB962C8B-B14F-4D97-AF65-F5344CB8AC3E}">
        <p14:creationId xmlns:p14="http://schemas.microsoft.com/office/powerpoint/2010/main" val="3724642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FE1D10-0C3B-42B7-BDFF-E6B3AE8CC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98" y="730387"/>
            <a:ext cx="7872412" cy="573088"/>
          </a:xfrm>
        </p:spPr>
        <p:txBody>
          <a:bodyPr/>
          <a:lstStyle/>
          <a:p>
            <a:r>
              <a:rPr lang="tr-TR" sz="2400" dirty="0" err="1"/>
              <a:t>Authentication</a:t>
            </a:r>
            <a:r>
              <a:rPr lang="tr-TR" sz="2400" dirty="0"/>
              <a:t> | Çıkış Yapma İşlemi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E47C7A-1E3B-4524-B3C6-82BC20877E76}"/>
              </a:ext>
            </a:extLst>
          </p:cNvPr>
          <p:cNvSpPr txBox="1"/>
          <p:nvPr/>
        </p:nvSpPr>
        <p:spPr>
          <a:xfrm>
            <a:off x="589798" y="1307539"/>
            <a:ext cx="787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/>
              <a:t>Kullanıcının uygulamadan çıkış yapması için aşağıdaki kod parçacığını kullanmanız yeterli olacaktır. </a:t>
            </a:r>
          </a:p>
          <a:p>
            <a:r>
              <a:rPr lang="tr-TR" dirty="0"/>
              <a:t>  </a:t>
            </a:r>
          </a:p>
          <a:p>
            <a:r>
              <a:rPr lang="tr-TR" sz="1600" dirty="0"/>
              <a:t>       </a:t>
            </a:r>
            <a:r>
              <a:rPr lang="tr-TR" sz="1600" dirty="0">
                <a:solidFill>
                  <a:srgbClr val="7030A0"/>
                </a:solidFill>
              </a:rPr>
              <a:t>     </a:t>
            </a:r>
            <a:r>
              <a:rPr lang="tr-TR" sz="1600" dirty="0" err="1">
                <a:solidFill>
                  <a:srgbClr val="7030A0"/>
                </a:solidFill>
              </a:rPr>
              <a:t>FirebaseAuth</a:t>
            </a:r>
            <a:r>
              <a:rPr lang="tr-TR" sz="1600" dirty="0" err="1"/>
              <a:t>.getInstance</a:t>
            </a:r>
            <a:r>
              <a:rPr lang="tr-TR" sz="1600" dirty="0"/>
              <a:t>().</a:t>
            </a:r>
            <a:r>
              <a:rPr lang="tr-TR" sz="1600" dirty="0" err="1">
                <a:solidFill>
                  <a:srgbClr val="7030A0"/>
                </a:solidFill>
              </a:rPr>
              <a:t>signOut</a:t>
            </a:r>
            <a:r>
              <a:rPr lang="tr-TR" sz="1600" dirty="0">
                <a:solidFill>
                  <a:srgbClr val="7030A0"/>
                </a:solidFill>
              </a:rPr>
              <a:t>() </a:t>
            </a:r>
            <a: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9459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EB42E18C-5290-45BE-920A-7B9B7AEB516C}"/>
              </a:ext>
            </a:extLst>
          </p:cNvPr>
          <p:cNvSpPr txBox="1"/>
          <p:nvPr/>
        </p:nvSpPr>
        <p:spPr>
          <a:xfrm>
            <a:off x="285266" y="1221378"/>
            <a:ext cx="28072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Analitik (</a:t>
            </a:r>
            <a:r>
              <a:rPr lang="tr-TR" b="1" dirty="0" err="1"/>
              <a:t>Analytics</a:t>
            </a:r>
            <a:r>
              <a:rPr lang="tr-TR" b="1" dirty="0"/>
              <a:t>)</a:t>
            </a:r>
            <a:br>
              <a:rPr lang="tr-TR" dirty="0"/>
            </a:b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Analytics</a:t>
            </a:r>
            <a:r>
              <a:rPr lang="tr-TR" dirty="0"/>
              <a:t>, uygulama kullanımı ve kullanıcı etkileşimi hakkında fikir edinmeye yardımcı olan ücretsiz ve sınırsız bir analitik çözümdür. </a:t>
            </a:r>
            <a:r>
              <a:rPr lang="tr-TR" dirty="0" err="1"/>
              <a:t>Analytics</a:t>
            </a:r>
            <a:r>
              <a:rPr lang="tr-TR" dirty="0"/>
              <a:t>, </a:t>
            </a:r>
            <a:r>
              <a:rPr lang="tr-TR" dirty="0" err="1"/>
              <a:t>Firebase</a:t>
            </a:r>
            <a:r>
              <a:rPr lang="tr-TR" dirty="0"/>
              <a:t> SDK kullanarak tanımlayabildiğiniz 500 ayrı olay için sınırsız raporlama imkanı sunar.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AB59A095-3367-4E9C-8629-7FF79372DD2C}"/>
              </a:ext>
            </a:extLst>
          </p:cNvPr>
          <p:cNvSpPr txBox="1"/>
          <p:nvPr/>
        </p:nvSpPr>
        <p:spPr>
          <a:xfrm>
            <a:off x="3092548" y="1227045"/>
            <a:ext cx="2727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Cloud</a:t>
            </a:r>
            <a:r>
              <a:rPr lang="tr-TR" b="1" dirty="0"/>
              <a:t> Messaging (FCM)</a:t>
            </a:r>
          </a:p>
          <a:p>
            <a:r>
              <a:rPr lang="tr-TR" dirty="0"/>
              <a:t>FCM ile mesajlarınızı güvenilir bir şekilde ücretsiz göndermenizi sağlayan</a:t>
            </a:r>
          </a:p>
          <a:p>
            <a:r>
              <a:rPr lang="tr-TR" dirty="0"/>
              <a:t>mesajlaşma çözümüdür. </a:t>
            </a:r>
            <a:r>
              <a:rPr lang="tr-TR" dirty="0" err="1"/>
              <a:t>FCM'yi</a:t>
            </a:r>
            <a:r>
              <a:rPr lang="tr-TR" dirty="0"/>
              <a:t> kullanarak uygulamanızda, yeni e-postaların veya</a:t>
            </a:r>
          </a:p>
          <a:p>
            <a:r>
              <a:rPr lang="tr-TR" dirty="0"/>
              <a:t>diğer verilerin senkronize edilebileceğini bildirebilirsiniz.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E5A113D4-46BC-496A-97BA-78036977C8C2}"/>
              </a:ext>
            </a:extLst>
          </p:cNvPr>
          <p:cNvSpPr txBox="1"/>
          <p:nvPr/>
        </p:nvSpPr>
        <p:spPr>
          <a:xfrm>
            <a:off x="5819820" y="1221378"/>
            <a:ext cx="2797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Remote </a:t>
            </a:r>
            <a:r>
              <a:rPr lang="tr-TR" b="1" dirty="0" err="1"/>
              <a:t>Config</a:t>
            </a:r>
            <a:endParaRPr lang="tr-TR" b="1" dirty="0"/>
          </a:p>
          <a:p>
            <a:r>
              <a:rPr lang="tr-TR" dirty="0" err="1"/>
              <a:t>Firebase</a:t>
            </a:r>
            <a:r>
              <a:rPr lang="tr-TR" dirty="0"/>
              <a:t> Remote </a:t>
            </a:r>
            <a:r>
              <a:rPr lang="tr-TR" dirty="0" err="1"/>
              <a:t>Config</a:t>
            </a:r>
            <a:r>
              <a:rPr lang="tr-TR" dirty="0"/>
              <a:t>, kullanıcıların bir uygulama güncellemesini indirmesini</a:t>
            </a:r>
          </a:p>
          <a:p>
            <a:r>
              <a:rPr lang="tr-TR" dirty="0"/>
              <a:t>gerektirmeden uygulamanızın davranışını ve görünümünü değiştirmenize izin veren</a:t>
            </a:r>
          </a:p>
          <a:p>
            <a:r>
              <a:rPr lang="tr-TR" dirty="0"/>
              <a:t>bir bulut hizmetidir.</a:t>
            </a:r>
          </a:p>
        </p:txBody>
      </p:sp>
    </p:spTree>
    <p:extLst>
      <p:ext uri="{BB962C8B-B14F-4D97-AF65-F5344CB8AC3E}">
        <p14:creationId xmlns:p14="http://schemas.microsoft.com/office/powerpoint/2010/main" val="368898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EB42E18C-5290-45BE-920A-7B9B7AEB516C}"/>
              </a:ext>
            </a:extLst>
          </p:cNvPr>
          <p:cNvSpPr txBox="1"/>
          <p:nvPr/>
        </p:nvSpPr>
        <p:spPr>
          <a:xfrm>
            <a:off x="718381" y="1217229"/>
            <a:ext cx="31203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Gerçek</a:t>
            </a:r>
            <a:r>
              <a:rPr lang="it-IT" b="1" dirty="0"/>
              <a:t> </a:t>
            </a:r>
            <a:r>
              <a:rPr lang="it-IT" b="1" dirty="0" err="1"/>
              <a:t>Zamanlı</a:t>
            </a:r>
            <a:r>
              <a:rPr lang="it-IT" b="1" dirty="0"/>
              <a:t> Veri </a:t>
            </a:r>
            <a:br>
              <a:rPr lang="tr-TR" b="1" dirty="0"/>
            </a:br>
            <a:r>
              <a:rPr lang="it-IT" b="1" dirty="0"/>
              <a:t>(</a:t>
            </a:r>
            <a:r>
              <a:rPr lang="it-IT" b="1" dirty="0" err="1"/>
              <a:t>Realtime</a:t>
            </a:r>
            <a:r>
              <a:rPr lang="it-IT" b="1" dirty="0"/>
              <a:t> Database)</a:t>
            </a:r>
          </a:p>
          <a:p>
            <a:r>
              <a:rPr lang="tr-TR" dirty="0"/>
              <a:t>Bulut tabanlı, </a:t>
            </a:r>
            <a:r>
              <a:rPr lang="tr-TR" dirty="0" err="1"/>
              <a:t>NoSQL</a:t>
            </a:r>
            <a:r>
              <a:rPr lang="tr-TR" dirty="0"/>
              <a:t> </a:t>
            </a:r>
            <a:r>
              <a:rPr lang="tr-TR" dirty="0" err="1"/>
              <a:t>veritabanı</a:t>
            </a:r>
            <a:r>
              <a:rPr lang="tr-TR" dirty="0"/>
              <a:t> olma özelliği ile tüm istemciler arasında anlık veriyi senkronize edebilme fırsatını sunar. Ağ bağlantısı olmadığında </a:t>
            </a:r>
            <a:r>
              <a:rPr lang="tr-TR" dirty="0" err="1"/>
              <a:t>veritabanına</a:t>
            </a:r>
            <a:r>
              <a:rPr lang="tr-TR" dirty="0"/>
              <a:t> eklenen</a:t>
            </a:r>
          </a:p>
          <a:p>
            <a:r>
              <a:rPr lang="tr-TR" dirty="0"/>
              <a:t>verileri geçici bellekte tutar. Kullanıcı yeniden ağa bağlandığında, uygulama otomatik olarak senkronize edilir.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3576853-9109-4578-99CC-30A948B12B9F}"/>
              </a:ext>
            </a:extLst>
          </p:cNvPr>
          <p:cNvSpPr txBox="1"/>
          <p:nvPr/>
        </p:nvSpPr>
        <p:spPr>
          <a:xfrm>
            <a:off x="4444638" y="1217229"/>
            <a:ext cx="3038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Kimlik Doğrulama (</a:t>
            </a:r>
            <a:r>
              <a:rPr lang="tr-TR" b="1" dirty="0" err="1"/>
              <a:t>Authentication</a:t>
            </a:r>
            <a:r>
              <a:rPr lang="tr-TR" b="1" dirty="0"/>
              <a:t>)</a:t>
            </a:r>
          </a:p>
          <a:p>
            <a:r>
              <a:rPr lang="tr-TR" dirty="0" err="1"/>
              <a:t>Veritabanı</a:t>
            </a:r>
            <a:r>
              <a:rPr lang="tr-TR" dirty="0"/>
              <a:t> ve depolama alanındaki verileri koruma fırsatı sunar. Ayrıca tek bir kütüphane sayesinde </a:t>
            </a:r>
            <a:r>
              <a:rPr lang="tr-TR" dirty="0" err="1"/>
              <a:t>facebook</a:t>
            </a:r>
            <a:r>
              <a:rPr lang="tr-TR" dirty="0"/>
              <a:t>, </a:t>
            </a:r>
            <a:r>
              <a:rPr lang="tr-TR" dirty="0" err="1"/>
              <a:t>twitter</a:t>
            </a:r>
            <a:r>
              <a:rPr lang="tr-TR" dirty="0"/>
              <a:t>, </a:t>
            </a:r>
            <a:r>
              <a:rPr lang="tr-TR" dirty="0" err="1"/>
              <a:t>github</a:t>
            </a:r>
            <a:r>
              <a:rPr lang="tr-TR" dirty="0"/>
              <a:t> ve Google hesabı üzerinden uygulamaya giriş yapılabilmektedir.</a:t>
            </a:r>
          </a:p>
        </p:txBody>
      </p:sp>
    </p:spTree>
    <p:extLst>
      <p:ext uri="{BB962C8B-B14F-4D97-AF65-F5344CB8AC3E}">
        <p14:creationId xmlns:p14="http://schemas.microsoft.com/office/powerpoint/2010/main" val="295614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22414E9-11BD-4393-BD0F-9554DE00C9C8}"/>
              </a:ext>
            </a:extLst>
          </p:cNvPr>
          <p:cNvSpPr txBox="1"/>
          <p:nvPr/>
        </p:nvSpPr>
        <p:spPr>
          <a:xfrm>
            <a:off x="525780" y="1179938"/>
            <a:ext cx="5829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Storage</a:t>
            </a:r>
          </a:p>
          <a:p>
            <a:r>
              <a:rPr lang="tr-TR" dirty="0"/>
              <a:t>Fotoğraf , ses ve video gibi içerikleri depolamaya ve istemciye sunma fırsatını sunar.</a:t>
            </a:r>
          </a:p>
          <a:p>
            <a:endParaRPr lang="tr-TR" b="1" dirty="0"/>
          </a:p>
          <a:p>
            <a:r>
              <a:rPr lang="tr-TR" b="1" dirty="0" err="1"/>
              <a:t>Admob</a:t>
            </a:r>
            <a:endParaRPr lang="tr-TR" b="1" dirty="0"/>
          </a:p>
          <a:p>
            <a:r>
              <a:rPr lang="tr-TR" dirty="0"/>
              <a:t>Google </a:t>
            </a:r>
            <a:r>
              <a:rPr lang="tr-TR" dirty="0" err="1"/>
              <a:t>AdMob</a:t>
            </a:r>
            <a:r>
              <a:rPr lang="tr-TR" dirty="0"/>
              <a:t>, uygulamanızdan gelir elde etmek için kullanabileceğiniz bir mobil reklamcılık platformudur. </a:t>
            </a: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Analytics</a:t>
            </a:r>
            <a:r>
              <a:rPr lang="tr-TR" dirty="0"/>
              <a:t> ile </a:t>
            </a:r>
            <a:r>
              <a:rPr lang="tr-TR" dirty="0" err="1"/>
              <a:t>AdMob'u</a:t>
            </a:r>
            <a:r>
              <a:rPr lang="tr-TR" dirty="0"/>
              <a:t> kullanmak, ek uygulama kullanımı veri ve analiz özellikleri sunar.</a:t>
            </a:r>
          </a:p>
        </p:txBody>
      </p:sp>
    </p:spTree>
    <p:extLst>
      <p:ext uri="{BB962C8B-B14F-4D97-AF65-F5344CB8AC3E}">
        <p14:creationId xmlns:p14="http://schemas.microsoft.com/office/powerpoint/2010/main" val="125515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4294967295"/>
          </p:nvPr>
        </p:nvSpPr>
        <p:spPr>
          <a:xfrm>
            <a:off x="0" y="438150"/>
            <a:ext cx="8521700" cy="29702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5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56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 UYGULAMA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tr" sz="24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tr-TR" sz="2400" b="0" i="0" u="none" strike="noStrike" cap="none" dirty="0" err="1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r>
              <a:rPr lang="tr-TR" sz="24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2400" b="0" i="0" u="none" strike="noStrike" cap="none" dirty="0" err="1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Authentication</a:t>
            </a:r>
            <a:r>
              <a:rPr lang="tr-TR" sz="24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tr-TR" sz="2400" b="0" i="0" u="none" strike="noStrike" cap="none" dirty="0" err="1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NavigationDrawer</a:t>
            </a:r>
            <a:r>
              <a:rPr lang="tr-TR" sz="24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tr" sz="2400" b="0" i="0" u="none" strike="noStrike" cap="none" dirty="0">
                <a:solidFill>
                  <a:srgbClr val="0D253D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tr" sz="2400" dirty="0">
                <a:solidFill>
                  <a:srgbClr val="0D253D"/>
                </a:solidFill>
              </a:rPr>
              <a:t>ragment</a:t>
            </a:r>
            <a:endParaRPr lang="tr" sz="2400" b="0" i="0" u="none" strike="noStrike" cap="none" dirty="0">
              <a:solidFill>
                <a:srgbClr val="0D25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3179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1256</Words>
  <Application>Microsoft Macintosh PowerPoint</Application>
  <PresentationFormat>On-screen Show (16:9)</PresentationFormat>
  <Paragraphs>202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 Light</vt:lpstr>
      <vt:lpstr>Helvetica Neue</vt:lpstr>
      <vt:lpstr>simple-light-2</vt:lpstr>
      <vt:lpstr>PowerPoint Presentation</vt:lpstr>
      <vt:lpstr>Geçen hafta ne öğrendik?</vt:lpstr>
      <vt:lpstr>Bu hafta ne öğreneceğiz?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 Yapısı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Uygulamayı Kodlamaya Başlayalım</vt:lpstr>
      <vt:lpstr>Emülatör’de «Google Play Services»</vt:lpstr>
      <vt:lpstr>Yeni Proje Oluşturma</vt:lpstr>
      <vt:lpstr>Yeni Proje Oluşturma</vt:lpstr>
      <vt:lpstr>Authentication (Kimlik Doğrulama)</vt:lpstr>
      <vt:lpstr>Authentication (Kimlik Doğrulama)</vt:lpstr>
      <vt:lpstr>Firebase Hesabı Oluşturma</vt:lpstr>
      <vt:lpstr>Firebase Proje Oluşturma</vt:lpstr>
      <vt:lpstr>Firebase Proje Oluşturma</vt:lpstr>
      <vt:lpstr>PowerPoint Presentation</vt:lpstr>
      <vt:lpstr>PowerPoint Presentation</vt:lpstr>
      <vt:lpstr>PowerPoint Presentation</vt:lpstr>
      <vt:lpstr>PowerPoint Presentation</vt:lpstr>
      <vt:lpstr>Authentication | Projeye Bağlama</vt:lpstr>
      <vt:lpstr>PowerPoint Presentation</vt:lpstr>
      <vt:lpstr>Authentication | Kimlik Doğrulama Sistemi</vt:lpstr>
      <vt:lpstr>Authentication | Kimlik Doğrulama Sistemi</vt:lpstr>
      <vt:lpstr>Authentication | Kimlik Doğrulama  Durumunun Dinlenmesi</vt:lpstr>
      <vt:lpstr>Authentication | Kimlik Doğrulama Durumunun Dinlenmesi</vt:lpstr>
      <vt:lpstr>Authentication |Varolan Kullanıcı İçin Giriş Yapma</vt:lpstr>
      <vt:lpstr>Authentication | Kullanıcı Bilgilerine Erişim</vt:lpstr>
      <vt:lpstr>PowerPoint Presentation</vt:lpstr>
      <vt:lpstr>Bugün Neler Yapacağız</vt:lpstr>
      <vt:lpstr>PowerPoint Presentation</vt:lpstr>
      <vt:lpstr>Navigation Drawer</vt:lpstr>
      <vt:lpstr>NavigationDrawer Proje Yapısı</vt:lpstr>
      <vt:lpstr>onNavigationItemSelected Eventi</vt:lpstr>
      <vt:lpstr>PowerPoint Presentation</vt:lpstr>
      <vt:lpstr>PowerPoint Presentation</vt:lpstr>
      <vt:lpstr>PowerPoint Presentation</vt:lpstr>
      <vt:lpstr>PowerPoint Presentation</vt:lpstr>
      <vt:lpstr>Authentication | Çıkış Yapma İşlemi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Geleceği Yazan Kadınlar</dc:title>
  <dc:creator>Derya Kendirci</dc:creator>
  <cp:lastModifiedBy>Microsoft Office User</cp:lastModifiedBy>
  <cp:revision>133</cp:revision>
  <dcterms:modified xsi:type="dcterms:W3CDTF">2019-04-18T17:26:15Z</dcterms:modified>
</cp:coreProperties>
</file>